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5" r:id="rId3"/>
    <p:sldId id="286" r:id="rId4"/>
    <p:sldId id="266" r:id="rId5"/>
    <p:sldId id="257" r:id="rId6"/>
    <p:sldId id="258" r:id="rId7"/>
    <p:sldId id="267" r:id="rId8"/>
    <p:sldId id="287" r:id="rId9"/>
    <p:sldId id="288" r:id="rId10"/>
    <p:sldId id="289" r:id="rId11"/>
    <p:sldId id="290" r:id="rId12"/>
    <p:sldId id="291" r:id="rId13"/>
    <p:sldId id="292" r:id="rId14"/>
    <p:sldId id="293" r:id="rId15"/>
    <p:sldId id="294" r:id="rId16"/>
    <p:sldId id="295" r:id="rId17"/>
    <p:sldId id="296" r:id="rId18"/>
    <p:sldId id="297"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Açık Stil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15.12.2023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15.12.2023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15.12.2023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15.12.2023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15.12.2023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15.12.2023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15.12.2023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15.12.2023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15.12.2023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15.12.2023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15.12.2023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15.12.2023</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467544" y="332657"/>
            <a:ext cx="8352928" cy="1008111"/>
          </a:xfrm>
        </p:spPr>
        <p:txBody>
          <a:bodyPr>
            <a:normAutofit/>
          </a:bodyPr>
          <a:lstStyle/>
          <a:p>
            <a:r>
              <a:rPr lang="tr-TR" sz="2400" dirty="0" smtClean="0">
                <a:solidFill>
                  <a:srgbClr val="FF0000"/>
                </a:solidFill>
              </a:rPr>
              <a:t>11.HAFTA</a:t>
            </a:r>
            <a:r>
              <a:rPr lang="tr-TR" sz="2400" dirty="0">
                <a:solidFill>
                  <a:srgbClr val="FF0000"/>
                </a:solidFill>
              </a:rPr>
              <a:t/>
            </a:r>
            <a:br>
              <a:rPr lang="tr-TR" sz="2400" dirty="0">
                <a:solidFill>
                  <a:srgbClr val="FF0000"/>
                </a:solidFill>
              </a:rPr>
            </a:br>
            <a:r>
              <a:rPr lang="tr-TR" sz="2400" dirty="0" smtClean="0">
                <a:solidFill>
                  <a:srgbClr val="FF0000"/>
                </a:solidFill>
              </a:rPr>
              <a:t>Büfe-Kokteyl-Toplantı Organizasyonu</a:t>
            </a:r>
            <a:endParaRPr lang="tr-TR" sz="2400" dirty="0">
              <a:solidFill>
                <a:srgbClr val="FF0000"/>
              </a:solidFill>
            </a:endParaRPr>
          </a:p>
        </p:txBody>
      </p:sp>
      <p:sp>
        <p:nvSpPr>
          <p:cNvPr id="3" name="Alt Başlık 2"/>
          <p:cNvSpPr>
            <a:spLocks noGrp="1"/>
          </p:cNvSpPr>
          <p:nvPr>
            <p:ph type="subTitle" idx="1"/>
          </p:nvPr>
        </p:nvSpPr>
        <p:spPr>
          <a:xfrm>
            <a:off x="467544" y="1340768"/>
            <a:ext cx="8352928" cy="5112568"/>
          </a:xfrm>
        </p:spPr>
        <p:txBody>
          <a:bodyPr/>
          <a:lstStyle/>
          <a:p>
            <a:pPr algn="l"/>
            <a:r>
              <a:rPr lang="tr-TR" sz="2000" b="1" u="sng" dirty="0">
                <a:solidFill>
                  <a:srgbClr val="FF0000"/>
                </a:solidFill>
              </a:rPr>
              <a:t>Büfe Organizasyonu</a:t>
            </a:r>
          </a:p>
          <a:p>
            <a:pPr algn="l"/>
            <a:r>
              <a:rPr lang="tr-TR" sz="2000" dirty="0">
                <a:solidFill>
                  <a:schemeClr val="tx1"/>
                </a:solidFill>
              </a:rPr>
              <a:t>1. Büfe Çeşitleri</a:t>
            </a:r>
          </a:p>
          <a:p>
            <a:pPr algn="l"/>
            <a:r>
              <a:rPr lang="tr-TR" sz="2000" dirty="0">
                <a:solidFill>
                  <a:schemeClr val="tx1"/>
                </a:solidFill>
              </a:rPr>
              <a:t>2. Büfe Organizasyonlarında Masa Düzeni</a:t>
            </a:r>
          </a:p>
          <a:p>
            <a:pPr algn="l"/>
            <a:r>
              <a:rPr lang="tr-TR" sz="2000" dirty="0">
                <a:solidFill>
                  <a:schemeClr val="tx1"/>
                </a:solidFill>
              </a:rPr>
              <a:t>3. Büfeye Yiyeceklerin Yerleştirilmesi</a:t>
            </a:r>
          </a:p>
          <a:p>
            <a:pPr algn="l"/>
            <a:r>
              <a:rPr lang="tr-TR" sz="2000" dirty="0">
                <a:solidFill>
                  <a:schemeClr val="tx1"/>
                </a:solidFill>
              </a:rPr>
              <a:t>4. Büfenin Dekorasyonu</a:t>
            </a:r>
          </a:p>
          <a:p>
            <a:pPr algn="l"/>
            <a:r>
              <a:rPr lang="tr-TR" sz="2000" dirty="0">
                <a:solidFill>
                  <a:schemeClr val="tx1"/>
                </a:solidFill>
              </a:rPr>
              <a:t>5. Büfe </a:t>
            </a:r>
            <a:r>
              <a:rPr lang="tr-TR" sz="2000" dirty="0" smtClean="0">
                <a:solidFill>
                  <a:schemeClr val="tx1"/>
                </a:solidFill>
              </a:rPr>
              <a:t>Servisi</a:t>
            </a:r>
          </a:p>
          <a:p>
            <a:pPr algn="l"/>
            <a:endParaRPr lang="tr-TR" sz="2000" dirty="0">
              <a:solidFill>
                <a:schemeClr val="tx1"/>
              </a:solidFill>
            </a:endParaRPr>
          </a:p>
          <a:p>
            <a:pPr algn="l"/>
            <a:r>
              <a:rPr lang="tr-TR" sz="2000" dirty="0">
                <a:solidFill>
                  <a:srgbClr val="FF0000"/>
                </a:solidFill>
              </a:rPr>
              <a:t>1. Büfe Çeşitleri</a:t>
            </a:r>
          </a:p>
          <a:p>
            <a:pPr algn="l"/>
            <a:r>
              <a:rPr lang="tr-TR" sz="2000" dirty="0">
                <a:solidFill>
                  <a:schemeClr val="tx1"/>
                </a:solidFill>
              </a:rPr>
              <a:t>• Kahvaltı büfeleri,</a:t>
            </a:r>
          </a:p>
          <a:p>
            <a:pPr algn="l"/>
            <a:r>
              <a:rPr lang="tr-TR" sz="2000" dirty="0">
                <a:solidFill>
                  <a:schemeClr val="tx1"/>
                </a:solidFill>
              </a:rPr>
              <a:t>• Gala büfeleri,</a:t>
            </a:r>
          </a:p>
          <a:p>
            <a:pPr algn="l"/>
            <a:r>
              <a:rPr lang="tr-TR" sz="2000" dirty="0">
                <a:solidFill>
                  <a:schemeClr val="tx1"/>
                </a:solidFill>
              </a:rPr>
              <a:t>• İskandinav usulü büfeler,</a:t>
            </a:r>
          </a:p>
          <a:p>
            <a:pPr algn="l"/>
            <a:r>
              <a:rPr lang="tr-TR" sz="2000" dirty="0">
                <a:solidFill>
                  <a:schemeClr val="tx1"/>
                </a:solidFill>
              </a:rPr>
              <a:t>• Konsomasyon büfeleri,</a:t>
            </a:r>
          </a:p>
          <a:p>
            <a:pPr algn="l"/>
            <a:r>
              <a:rPr lang="tr-TR" sz="2000" dirty="0">
                <a:solidFill>
                  <a:schemeClr val="tx1"/>
                </a:solidFill>
              </a:rPr>
              <a:t>• Vitrin büfeler (Ordövr, tatlı büfeler vb.)</a:t>
            </a:r>
          </a:p>
        </p:txBody>
      </p:sp>
    </p:spTree>
    <p:extLst>
      <p:ext uri="{BB962C8B-B14F-4D97-AF65-F5344CB8AC3E}">
        <p14:creationId xmlns:p14="http://schemas.microsoft.com/office/powerpoint/2010/main" val="17304657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904656"/>
          </a:xfrm>
        </p:spPr>
        <p:txBody>
          <a:bodyPr/>
          <a:lstStyle/>
          <a:p>
            <a:pPr marL="0" indent="0">
              <a:buNone/>
            </a:pPr>
            <a:r>
              <a:rPr lang="tr-TR" dirty="0">
                <a:solidFill>
                  <a:srgbClr val="C00000"/>
                </a:solidFill>
              </a:rPr>
              <a:t>5. Büfe Servisi </a:t>
            </a:r>
            <a:endParaRPr lang="tr-TR" dirty="0" smtClean="0">
              <a:solidFill>
                <a:srgbClr val="C00000"/>
              </a:solidFill>
            </a:endParaRPr>
          </a:p>
          <a:p>
            <a:pPr marL="0" indent="0">
              <a:buNone/>
            </a:pPr>
            <a:r>
              <a:rPr lang="tr-TR" dirty="0">
                <a:solidFill>
                  <a:srgbClr val="C00000"/>
                </a:solidFill>
              </a:rPr>
              <a:t>	</a:t>
            </a:r>
            <a:r>
              <a:rPr lang="tr-TR" dirty="0" smtClean="0"/>
              <a:t>Büfelerdeki </a:t>
            </a:r>
            <a:r>
              <a:rPr lang="tr-TR" dirty="0"/>
              <a:t>yemeklerin servisi çeşitli şekillerde yapılabilir. Hangi yöntemin uygulanacağı önceden belirlenir ve mise en </a:t>
            </a:r>
            <a:r>
              <a:rPr lang="tr-TR" dirty="0" err="1"/>
              <a:t>place</a:t>
            </a:r>
            <a:r>
              <a:rPr lang="tr-TR" dirty="0"/>
              <a:t> ona göre yapılır. </a:t>
            </a:r>
            <a:endParaRPr lang="tr-TR" dirty="0" smtClean="0"/>
          </a:p>
          <a:p>
            <a:pPr marL="0" indent="0">
              <a:buNone/>
            </a:pPr>
            <a:r>
              <a:rPr lang="tr-TR" dirty="0" smtClean="0"/>
              <a:t>• </a:t>
            </a:r>
            <a:r>
              <a:rPr lang="tr-TR" dirty="0"/>
              <a:t>Misafirler Self Servis Yapıp Yemeklerini Oturarak Yerler </a:t>
            </a:r>
            <a:endParaRPr lang="tr-TR" dirty="0" smtClean="0"/>
          </a:p>
          <a:p>
            <a:pPr marL="0" indent="0">
              <a:buNone/>
            </a:pPr>
            <a:r>
              <a:rPr lang="tr-TR" dirty="0" smtClean="0"/>
              <a:t>• </a:t>
            </a:r>
            <a:r>
              <a:rPr lang="tr-TR" dirty="0"/>
              <a:t>Servis Misafirlere Masada Yapılır </a:t>
            </a:r>
            <a:endParaRPr lang="tr-TR" dirty="0" smtClean="0"/>
          </a:p>
          <a:p>
            <a:pPr marL="0" indent="0">
              <a:buNone/>
            </a:pPr>
            <a:r>
              <a:rPr lang="tr-TR" dirty="0" smtClean="0"/>
              <a:t>• </a:t>
            </a:r>
            <a:r>
              <a:rPr lang="tr-TR" dirty="0"/>
              <a:t>Misafirler Self Servis Yapıp Yemeklerini Ayakta Alırlar</a:t>
            </a:r>
          </a:p>
        </p:txBody>
      </p:sp>
    </p:spTree>
    <p:extLst>
      <p:ext uri="{BB962C8B-B14F-4D97-AF65-F5344CB8AC3E}">
        <p14:creationId xmlns:p14="http://schemas.microsoft.com/office/powerpoint/2010/main" val="3649495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976664"/>
          </a:xfrm>
        </p:spPr>
        <p:txBody>
          <a:bodyPr>
            <a:normAutofit fontScale="55000" lnSpcReduction="20000"/>
          </a:bodyPr>
          <a:lstStyle/>
          <a:p>
            <a:pPr marL="0" indent="0">
              <a:buNone/>
            </a:pPr>
            <a:r>
              <a:rPr lang="tr-TR" dirty="0" smtClean="0">
                <a:solidFill>
                  <a:srgbClr val="C00000"/>
                </a:solidFill>
              </a:rPr>
              <a:t>Büfeye konulan yiyecekler</a:t>
            </a:r>
          </a:p>
          <a:p>
            <a:pPr marL="0" indent="0">
              <a:buNone/>
            </a:pPr>
            <a:r>
              <a:rPr lang="tr-TR" dirty="0" smtClean="0"/>
              <a:t>Soğuk yemekler</a:t>
            </a:r>
          </a:p>
          <a:p>
            <a:pPr marL="0" indent="0">
              <a:buNone/>
            </a:pPr>
            <a:r>
              <a:rPr lang="tr-TR" dirty="0" smtClean="0"/>
              <a:t>a)Soğuk yemekler</a:t>
            </a:r>
          </a:p>
          <a:p>
            <a:pPr marL="0" indent="0">
              <a:buNone/>
            </a:pPr>
            <a:r>
              <a:rPr lang="tr-TR" dirty="0" smtClean="0"/>
              <a:t>1-Belvüler</a:t>
            </a:r>
          </a:p>
          <a:p>
            <a:pPr marL="0" indent="0">
              <a:buNone/>
            </a:pPr>
            <a:r>
              <a:rPr lang="tr-TR" dirty="0" smtClean="0"/>
              <a:t>Bütün olarak hazırlanan soğuk yemekler (Levrek, mercan, somon, sinarit gibi büyük kafalı balıklar ıstakoz, kuzu vb.</a:t>
            </a:r>
          </a:p>
          <a:p>
            <a:pPr marL="0" indent="0">
              <a:buNone/>
            </a:pPr>
            <a:r>
              <a:rPr lang="tr-TR" dirty="0" smtClean="0"/>
              <a:t>Dekupeler (bunlar pişirilip parçalara ayrılıp tekrar bir araya getirilen bütünmüş gibi görünen yiyecekler; hindi kuzu ördek, tavşan </a:t>
            </a:r>
            <a:r>
              <a:rPr lang="tr-TR" dirty="0" err="1" smtClean="0"/>
              <a:t>fletosu</a:t>
            </a:r>
            <a:r>
              <a:rPr lang="tr-TR" dirty="0" smtClean="0"/>
              <a:t>, sülün, kuzu budu </a:t>
            </a:r>
            <a:r>
              <a:rPr lang="tr-TR" dirty="0" err="1" smtClean="0"/>
              <a:t>vb</a:t>
            </a:r>
            <a:r>
              <a:rPr lang="tr-TR" dirty="0" smtClean="0"/>
              <a:t>)</a:t>
            </a:r>
          </a:p>
          <a:p>
            <a:pPr marL="0" indent="0">
              <a:buNone/>
            </a:pPr>
            <a:r>
              <a:rPr lang="tr-TR" dirty="0" smtClean="0"/>
              <a:t>Dilimlenmiş olarak hazırlananlar (bonfile, </a:t>
            </a:r>
            <a:r>
              <a:rPr lang="tr-TR" dirty="0" err="1" smtClean="0"/>
              <a:t>pate</a:t>
            </a:r>
            <a:r>
              <a:rPr lang="tr-TR" dirty="0" smtClean="0"/>
              <a:t>, dil, jambon, file </a:t>
            </a:r>
            <a:r>
              <a:rPr lang="tr-TR" dirty="0" err="1" smtClean="0"/>
              <a:t>veligton</a:t>
            </a:r>
            <a:r>
              <a:rPr lang="tr-TR" dirty="0" smtClean="0"/>
              <a:t>)</a:t>
            </a:r>
          </a:p>
          <a:p>
            <a:pPr marL="0" indent="0">
              <a:buNone/>
            </a:pPr>
            <a:r>
              <a:rPr lang="tr-TR" dirty="0" smtClean="0"/>
              <a:t>Soğuk Türk </a:t>
            </a:r>
            <a:r>
              <a:rPr lang="tr-TR" dirty="0" err="1" smtClean="0"/>
              <a:t>yemekeleri</a:t>
            </a:r>
            <a:r>
              <a:rPr lang="tr-TR" dirty="0" smtClean="0"/>
              <a:t> (zeytinyağlı dolma, taze fasulye, tarama, Çerkez tavuğu, sebze kızartmaları, kısır, çiğ köfte vb.)</a:t>
            </a:r>
          </a:p>
          <a:p>
            <a:pPr marL="0" indent="0">
              <a:buNone/>
            </a:pPr>
            <a:r>
              <a:rPr lang="tr-TR" dirty="0" smtClean="0"/>
              <a:t>b) Sıcak ordövrler ve çorbalar (pizza, su böreği, mantı, alinazik, somonlu krep, mercimek, yayla, sebze, düğün, domates vb. çorbalar)</a:t>
            </a:r>
          </a:p>
          <a:p>
            <a:pPr marL="0" indent="0">
              <a:buNone/>
            </a:pPr>
            <a:r>
              <a:rPr lang="tr-TR" dirty="0" smtClean="0"/>
              <a:t>c) Sıcak yemekler (döner kebabı, </a:t>
            </a:r>
            <a:r>
              <a:rPr lang="tr-TR" dirty="0" err="1" smtClean="0"/>
              <a:t>beef</a:t>
            </a:r>
            <a:r>
              <a:rPr lang="tr-TR" dirty="0" smtClean="0"/>
              <a:t> </a:t>
            </a:r>
            <a:r>
              <a:rPr lang="tr-TR" dirty="0" err="1" smtClean="0"/>
              <a:t>stragonof</a:t>
            </a:r>
            <a:r>
              <a:rPr lang="tr-TR" dirty="0" smtClean="0"/>
              <a:t>, </a:t>
            </a:r>
            <a:r>
              <a:rPr lang="tr-TR" dirty="0" err="1" smtClean="0"/>
              <a:t>körili</a:t>
            </a:r>
            <a:r>
              <a:rPr lang="tr-TR" dirty="0" smtClean="0"/>
              <a:t> karides, çoban kavurma, kuzu kızartma, kuzu çevirme, güveç, mantar soslu bonfile, şiş kebap, levrek buğulama, kılış şiş vb.)</a:t>
            </a:r>
          </a:p>
          <a:p>
            <a:pPr marL="0" indent="0">
              <a:buNone/>
            </a:pPr>
            <a:r>
              <a:rPr lang="tr-TR" dirty="0" smtClean="0"/>
              <a:t>d) Salatalar (ıstakoz salatası, İtalyan salatası, patlıcan salatası, çoban salatası, </a:t>
            </a:r>
            <a:r>
              <a:rPr lang="tr-TR" dirty="0" err="1" smtClean="0"/>
              <a:t>sezar</a:t>
            </a:r>
            <a:r>
              <a:rPr lang="tr-TR" dirty="0" smtClean="0"/>
              <a:t> salatası domates salatalık söğüş ,turşu çeşitleri </a:t>
            </a:r>
            <a:r>
              <a:rPr lang="tr-TR" dirty="0" err="1" smtClean="0"/>
              <a:t>vb</a:t>
            </a:r>
            <a:r>
              <a:rPr lang="tr-TR" dirty="0" smtClean="0"/>
              <a:t>)</a:t>
            </a:r>
          </a:p>
          <a:p>
            <a:pPr marL="0" indent="0">
              <a:buNone/>
            </a:pPr>
            <a:r>
              <a:rPr lang="tr-TR" dirty="0" smtClean="0"/>
              <a:t>e) Tatlılar ve meyveler</a:t>
            </a:r>
          </a:p>
          <a:p>
            <a:pPr marL="0" indent="0">
              <a:buNone/>
            </a:pPr>
            <a:r>
              <a:rPr lang="tr-TR" dirty="0" smtClean="0"/>
              <a:t>(Kuplar, kremalar, </a:t>
            </a:r>
            <a:r>
              <a:rPr lang="tr-TR" dirty="0" err="1" smtClean="0"/>
              <a:t>şarlotlar</a:t>
            </a:r>
            <a:r>
              <a:rPr lang="tr-TR" dirty="0" smtClean="0"/>
              <a:t>, </a:t>
            </a:r>
            <a:r>
              <a:rPr lang="tr-TR" dirty="0" err="1" smtClean="0"/>
              <a:t>bavarular</a:t>
            </a:r>
            <a:r>
              <a:rPr lang="tr-TR" dirty="0" smtClean="0"/>
              <a:t>, gatolar, meyveli turtalar, baklava, bülbül yuvası, şöbiyet, tulumba, şekerpare </a:t>
            </a:r>
            <a:r>
              <a:rPr lang="tr-TR" dirty="0" err="1" smtClean="0"/>
              <a:t>vb</a:t>
            </a:r>
            <a:r>
              <a:rPr lang="tr-TR" dirty="0" smtClean="0"/>
              <a:t>)</a:t>
            </a:r>
          </a:p>
          <a:p>
            <a:pPr marL="0" indent="0">
              <a:buNone/>
            </a:pPr>
            <a:r>
              <a:rPr lang="tr-TR" dirty="0" smtClean="0"/>
              <a:t>(Mevsimine göre kavun karpuz, elma, portakal, üzüm, muz, kayısı, kiraz vb.)</a:t>
            </a:r>
          </a:p>
          <a:p>
            <a:pPr marL="0" indent="0">
              <a:buNone/>
            </a:pPr>
            <a:endParaRPr lang="tr-TR" dirty="0"/>
          </a:p>
        </p:txBody>
      </p:sp>
    </p:spTree>
    <p:extLst>
      <p:ext uri="{BB962C8B-B14F-4D97-AF65-F5344CB8AC3E}">
        <p14:creationId xmlns:p14="http://schemas.microsoft.com/office/powerpoint/2010/main" val="1543675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505475"/>
          </a:xfrm>
        </p:spPr>
        <p:txBody>
          <a:bodyPr/>
          <a:lstStyle/>
          <a:p>
            <a:pPr marL="0" indent="0">
              <a:buNone/>
            </a:pPr>
            <a:r>
              <a:rPr lang="tr-TR" dirty="0" smtClean="0">
                <a:solidFill>
                  <a:srgbClr val="C00000"/>
                </a:solidFill>
              </a:rPr>
              <a:t>Yemeklerin büfeye diziliş sırası</a:t>
            </a:r>
          </a:p>
          <a:p>
            <a:pPr marL="0" indent="0">
              <a:buNone/>
            </a:pPr>
            <a:r>
              <a:rPr lang="tr-TR" dirty="0" smtClean="0"/>
              <a:t>1-Yemekler için gerekli tabaklar</a:t>
            </a:r>
          </a:p>
          <a:p>
            <a:pPr marL="0" indent="0">
              <a:buNone/>
            </a:pPr>
            <a:r>
              <a:rPr lang="tr-TR" dirty="0" smtClean="0"/>
              <a:t>2-Ordövr ve salatalar</a:t>
            </a:r>
          </a:p>
          <a:p>
            <a:pPr marL="0" indent="0">
              <a:buNone/>
            </a:pPr>
            <a:r>
              <a:rPr lang="tr-TR" dirty="0" smtClean="0"/>
              <a:t>3-Çorbalar ve sıcak ordövrler</a:t>
            </a:r>
          </a:p>
          <a:p>
            <a:pPr marL="0" indent="0">
              <a:buNone/>
            </a:pPr>
            <a:r>
              <a:rPr lang="tr-TR" dirty="0" smtClean="0"/>
              <a:t>4-Ana yemekler ve garnitürleri</a:t>
            </a:r>
          </a:p>
          <a:p>
            <a:pPr marL="0" indent="0">
              <a:buNone/>
            </a:pPr>
            <a:r>
              <a:rPr lang="tr-TR" dirty="0" smtClean="0"/>
              <a:t>5-Pasta, tatlı ve meyveler</a:t>
            </a:r>
          </a:p>
          <a:p>
            <a:pPr marL="0" indent="0">
              <a:buNone/>
            </a:pPr>
            <a:r>
              <a:rPr lang="tr-TR" dirty="0" smtClean="0"/>
              <a:t>6-Yemek takımları</a:t>
            </a:r>
          </a:p>
          <a:p>
            <a:pPr marL="0" indent="0">
              <a:buNone/>
            </a:pPr>
            <a:r>
              <a:rPr lang="tr-TR" dirty="0" smtClean="0"/>
              <a:t>7-İçki büfesi</a:t>
            </a:r>
            <a:endParaRPr lang="tr-TR" dirty="0"/>
          </a:p>
        </p:txBody>
      </p:sp>
    </p:spTree>
    <p:extLst>
      <p:ext uri="{BB962C8B-B14F-4D97-AF65-F5344CB8AC3E}">
        <p14:creationId xmlns:p14="http://schemas.microsoft.com/office/powerpoint/2010/main" val="20011830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760640"/>
          </a:xfrm>
        </p:spPr>
        <p:txBody>
          <a:bodyPr>
            <a:normAutofit fontScale="62500" lnSpcReduction="20000"/>
          </a:bodyPr>
          <a:lstStyle/>
          <a:p>
            <a:pPr marL="0" indent="0">
              <a:buNone/>
            </a:pPr>
            <a:r>
              <a:rPr lang="tr-TR" dirty="0" smtClean="0">
                <a:solidFill>
                  <a:srgbClr val="C00000"/>
                </a:solidFill>
              </a:rPr>
              <a:t>Kokteyl </a:t>
            </a:r>
            <a:r>
              <a:rPr lang="tr-TR" dirty="0" smtClean="0">
                <a:solidFill>
                  <a:srgbClr val="C00000"/>
                </a:solidFill>
              </a:rPr>
              <a:t>organizasyonu</a:t>
            </a:r>
          </a:p>
          <a:p>
            <a:pPr marL="0" indent="0">
              <a:buNone/>
            </a:pPr>
            <a:r>
              <a:rPr lang="tr-TR" dirty="0">
                <a:solidFill>
                  <a:srgbClr val="C00000"/>
                </a:solidFill>
              </a:rPr>
              <a:t>	</a:t>
            </a:r>
            <a:r>
              <a:rPr lang="tr-TR" dirty="0" smtClean="0"/>
              <a:t>Tanışma ,açılış töreni ,ziyafet yemeği öncesi gibi nedenlerle misafirleri kısa süreli olarak bir araya getiren davet türüdür.</a:t>
            </a:r>
          </a:p>
          <a:p>
            <a:pPr marL="0" indent="0">
              <a:buNone/>
            </a:pPr>
            <a:r>
              <a:rPr lang="tr-TR" dirty="0" smtClean="0"/>
              <a:t>Ziyafet öncesi düzenlenen </a:t>
            </a:r>
            <a:r>
              <a:rPr lang="tr-TR" dirty="0" err="1" smtClean="0"/>
              <a:t>kokteyler</a:t>
            </a:r>
            <a:r>
              <a:rPr lang="tr-TR" dirty="0" smtClean="0"/>
              <a:t>;</a:t>
            </a:r>
          </a:p>
          <a:p>
            <a:pPr marL="0" indent="0">
              <a:buNone/>
            </a:pPr>
            <a:r>
              <a:rPr lang="tr-TR" dirty="0" smtClean="0"/>
              <a:t>*Davetliler kokteyl salonuna konulan ziyafet salonu krokisi ve fihrist yardımı ile oturacakları masaları belirlemelerine,</a:t>
            </a:r>
          </a:p>
          <a:p>
            <a:pPr marL="0" indent="0">
              <a:buNone/>
            </a:pPr>
            <a:r>
              <a:rPr lang="tr-TR" dirty="0" smtClean="0"/>
              <a:t>*Davetlilerin tanışma ve kaynaşmasına,</a:t>
            </a:r>
          </a:p>
          <a:p>
            <a:pPr marL="0" indent="0">
              <a:buNone/>
            </a:pPr>
            <a:r>
              <a:rPr lang="tr-TR" dirty="0" smtClean="0"/>
              <a:t>*Ziyafet öncesi aperatif içki alma ihtiyacı duyan misafirlerin bu gereksinimlerini karşılamaya,</a:t>
            </a:r>
          </a:p>
          <a:p>
            <a:pPr marL="0" indent="0">
              <a:buNone/>
            </a:pPr>
            <a:r>
              <a:rPr lang="tr-TR" dirty="0" smtClean="0"/>
              <a:t>*Ziyafet salonuna önceden girilerek masaların bozulmamasına yardımcı olur.</a:t>
            </a:r>
          </a:p>
          <a:p>
            <a:pPr marL="0" indent="0">
              <a:buNone/>
            </a:pPr>
            <a:endParaRPr lang="tr-TR" dirty="0"/>
          </a:p>
          <a:p>
            <a:pPr marL="0" indent="0">
              <a:buNone/>
            </a:pPr>
            <a:r>
              <a:rPr lang="tr-TR" dirty="0" smtClean="0">
                <a:solidFill>
                  <a:srgbClr val="C00000"/>
                </a:solidFill>
              </a:rPr>
              <a:t>Kokteyl organizasyonlarında alınan yiyecekler</a:t>
            </a:r>
          </a:p>
          <a:p>
            <a:pPr marL="0" indent="0">
              <a:buNone/>
            </a:pPr>
            <a:r>
              <a:rPr lang="tr-TR" dirty="0" smtClean="0"/>
              <a:t>a-Kanepeler</a:t>
            </a:r>
          </a:p>
          <a:p>
            <a:pPr marL="0" indent="0">
              <a:buNone/>
            </a:pPr>
            <a:r>
              <a:rPr lang="tr-TR" dirty="0" err="1" smtClean="0"/>
              <a:t>Rose</a:t>
            </a:r>
            <a:r>
              <a:rPr lang="tr-TR" dirty="0" smtClean="0"/>
              <a:t> </a:t>
            </a:r>
            <a:r>
              <a:rPr lang="tr-TR" dirty="0" err="1" smtClean="0"/>
              <a:t>beefli</a:t>
            </a:r>
            <a:r>
              <a:rPr lang="tr-TR" dirty="0" smtClean="0"/>
              <a:t>, salamlı, tavuklu , jambonlu, dilli, füme jambon, füme etler, kaz ciğerli, balık yumurtalı, karidesli, ıstakozlu, kaşarlı vb.</a:t>
            </a:r>
          </a:p>
          <a:p>
            <a:pPr marL="0" indent="0">
              <a:buNone/>
            </a:pPr>
            <a:r>
              <a:rPr lang="tr-TR" dirty="0" smtClean="0"/>
              <a:t>b- Sıcak kokteyl yiyecekleri</a:t>
            </a:r>
          </a:p>
          <a:p>
            <a:pPr marL="0" indent="0">
              <a:buNone/>
            </a:pPr>
            <a:r>
              <a:rPr lang="tr-TR" dirty="0" smtClean="0"/>
              <a:t>Muska, rulo, puf börekleri, peynir </a:t>
            </a:r>
            <a:r>
              <a:rPr lang="tr-TR" dirty="0" err="1" smtClean="0"/>
              <a:t>kroket</a:t>
            </a:r>
            <a:r>
              <a:rPr lang="tr-TR" dirty="0" smtClean="0"/>
              <a:t>, kaşar lokma </a:t>
            </a:r>
            <a:r>
              <a:rPr lang="tr-TR" dirty="0" err="1" smtClean="0"/>
              <a:t>pane</a:t>
            </a:r>
            <a:r>
              <a:rPr lang="tr-TR" dirty="0" smtClean="0"/>
              <a:t>, beyaz peynirli lokma </a:t>
            </a:r>
            <a:r>
              <a:rPr lang="tr-TR" dirty="0" err="1" smtClean="0"/>
              <a:t>frit</a:t>
            </a:r>
            <a:r>
              <a:rPr lang="tr-TR" dirty="0" smtClean="0"/>
              <a:t>, lokma pizza, midye, karides </a:t>
            </a:r>
            <a:r>
              <a:rPr lang="tr-TR" dirty="0" err="1" smtClean="0"/>
              <a:t>pane</a:t>
            </a:r>
            <a:r>
              <a:rPr lang="tr-TR" dirty="0" smtClean="0"/>
              <a:t> vb.</a:t>
            </a:r>
          </a:p>
          <a:p>
            <a:pPr marL="0" indent="0">
              <a:buNone/>
            </a:pPr>
            <a:endParaRPr lang="tr-TR" dirty="0"/>
          </a:p>
        </p:txBody>
      </p:sp>
    </p:spTree>
    <p:extLst>
      <p:ext uri="{BB962C8B-B14F-4D97-AF65-F5344CB8AC3E}">
        <p14:creationId xmlns:p14="http://schemas.microsoft.com/office/powerpoint/2010/main" val="25916456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832648"/>
          </a:xfrm>
        </p:spPr>
        <p:txBody>
          <a:bodyPr>
            <a:normAutofit lnSpcReduction="10000"/>
          </a:bodyPr>
          <a:lstStyle/>
          <a:p>
            <a:pPr marL="0" indent="0">
              <a:buNone/>
            </a:pPr>
            <a:r>
              <a:rPr lang="tr-TR" sz="2200" dirty="0" smtClean="0">
                <a:solidFill>
                  <a:srgbClr val="C00000"/>
                </a:solidFill>
              </a:rPr>
              <a:t>İçecekler</a:t>
            </a:r>
          </a:p>
          <a:p>
            <a:pPr marL="0" indent="0">
              <a:buNone/>
            </a:pPr>
            <a:r>
              <a:rPr lang="tr-TR" sz="2200" dirty="0" smtClean="0"/>
              <a:t>*Meyve suları</a:t>
            </a:r>
          </a:p>
          <a:p>
            <a:pPr marL="0" indent="0">
              <a:buNone/>
            </a:pPr>
            <a:r>
              <a:rPr lang="tr-TR" sz="2200" dirty="0" smtClean="0"/>
              <a:t>*Sodalı içecekler</a:t>
            </a:r>
          </a:p>
          <a:p>
            <a:pPr marL="0" indent="0">
              <a:buNone/>
            </a:pPr>
            <a:r>
              <a:rPr lang="tr-TR" sz="2200" dirty="0" smtClean="0"/>
              <a:t>*Meşrubatlar</a:t>
            </a:r>
          </a:p>
          <a:p>
            <a:pPr marL="0" indent="0">
              <a:buNone/>
            </a:pPr>
            <a:r>
              <a:rPr lang="tr-TR" sz="2200" dirty="0" smtClean="0"/>
              <a:t>*Alkolsüz kokteyller</a:t>
            </a:r>
          </a:p>
          <a:p>
            <a:pPr marL="0" indent="0">
              <a:buNone/>
            </a:pPr>
            <a:r>
              <a:rPr lang="tr-TR" sz="2200" dirty="0" smtClean="0"/>
              <a:t>*Sek içecekler (likör, </a:t>
            </a:r>
            <a:r>
              <a:rPr lang="tr-TR" sz="2200" dirty="0" err="1" smtClean="0"/>
              <a:t>brandy</a:t>
            </a:r>
            <a:r>
              <a:rPr lang="tr-TR" sz="2200" dirty="0" smtClean="0"/>
              <a:t> </a:t>
            </a:r>
            <a:r>
              <a:rPr lang="tr-TR" sz="2200" dirty="0" err="1" smtClean="0"/>
              <a:t>vb</a:t>
            </a:r>
            <a:r>
              <a:rPr lang="tr-TR" sz="2200" dirty="0" smtClean="0"/>
              <a:t>)</a:t>
            </a:r>
          </a:p>
          <a:p>
            <a:pPr marL="0" indent="0">
              <a:buNone/>
            </a:pPr>
            <a:r>
              <a:rPr lang="tr-TR" sz="2200" dirty="0" smtClean="0"/>
              <a:t>*Katkılı alkollü içecekler (cin-tonik, rakı-su, votka-limon </a:t>
            </a:r>
            <a:r>
              <a:rPr lang="tr-TR" sz="2200" dirty="0" err="1" smtClean="0"/>
              <a:t>vb</a:t>
            </a:r>
            <a:r>
              <a:rPr lang="tr-TR" sz="2200" dirty="0" smtClean="0"/>
              <a:t>)</a:t>
            </a:r>
          </a:p>
          <a:p>
            <a:pPr marL="0" indent="0">
              <a:buNone/>
            </a:pPr>
            <a:r>
              <a:rPr lang="tr-TR" sz="2200" dirty="0" smtClean="0"/>
              <a:t>*Karıştırılan veya çalkanarak hazırlanan kokteyller</a:t>
            </a:r>
          </a:p>
          <a:p>
            <a:pPr marL="0" indent="0">
              <a:buNone/>
            </a:pPr>
            <a:endParaRPr lang="tr-TR" dirty="0" smtClean="0">
              <a:solidFill>
                <a:srgbClr val="C00000"/>
              </a:solidFill>
            </a:endParaRPr>
          </a:p>
          <a:p>
            <a:pPr marL="0" indent="0">
              <a:buNone/>
            </a:pPr>
            <a:endParaRPr lang="tr-TR" sz="2000" dirty="0" smtClean="0">
              <a:solidFill>
                <a:srgbClr val="C00000"/>
              </a:solidFill>
            </a:endParaRPr>
          </a:p>
          <a:p>
            <a:pPr marL="0" indent="0">
              <a:buNone/>
            </a:pPr>
            <a:endParaRPr lang="tr-TR" sz="2000" dirty="0">
              <a:solidFill>
                <a:srgbClr val="C00000"/>
              </a:solidFill>
            </a:endParaRPr>
          </a:p>
          <a:p>
            <a:pPr marL="0" indent="0">
              <a:buNone/>
            </a:pPr>
            <a:endParaRPr lang="tr-TR" sz="2000" dirty="0" smtClean="0">
              <a:solidFill>
                <a:srgbClr val="C00000"/>
              </a:solidFill>
            </a:endParaRPr>
          </a:p>
          <a:p>
            <a:pPr marL="0" indent="0">
              <a:buNone/>
            </a:pPr>
            <a:r>
              <a:rPr lang="tr-TR" sz="2000" dirty="0" smtClean="0">
                <a:solidFill>
                  <a:srgbClr val="C00000"/>
                </a:solidFill>
              </a:rPr>
              <a:t>Servis</a:t>
            </a:r>
          </a:p>
          <a:p>
            <a:pPr marL="0" indent="0">
              <a:buNone/>
            </a:pPr>
            <a:r>
              <a:rPr lang="tr-TR" sz="2000" dirty="0" smtClean="0"/>
              <a:t>Genelde kokteyllerin servisi ayakta yapılır. Garsonlu veya büfeden yararlanmak suretiyle yapılabilir.</a:t>
            </a:r>
          </a:p>
          <a:p>
            <a:pPr marL="0" indent="0">
              <a:buNone/>
            </a:pPr>
            <a:endParaRPr lang="tr-TR" dirty="0" smtClean="0"/>
          </a:p>
          <a:p>
            <a:pPr marL="0" indent="0">
              <a:buNone/>
            </a:pPr>
            <a:endParaRPr lang="tr-TR" dirty="0"/>
          </a:p>
        </p:txBody>
      </p:sp>
      <p:pic>
        <p:nvPicPr>
          <p:cNvPr id="4" name="Resim 3"/>
          <p:cNvPicPr>
            <a:picLocks noChangeAspect="1"/>
          </p:cNvPicPr>
          <p:nvPr/>
        </p:nvPicPr>
        <p:blipFill>
          <a:blip r:embed="rId2"/>
          <a:stretch>
            <a:fillRect/>
          </a:stretch>
        </p:blipFill>
        <p:spPr>
          <a:xfrm>
            <a:off x="2987824" y="3392996"/>
            <a:ext cx="2631420" cy="1703160"/>
          </a:xfrm>
          <a:prstGeom prst="rect">
            <a:avLst/>
          </a:prstGeom>
        </p:spPr>
      </p:pic>
    </p:spTree>
    <p:extLst>
      <p:ext uri="{BB962C8B-B14F-4D97-AF65-F5344CB8AC3E}">
        <p14:creationId xmlns:p14="http://schemas.microsoft.com/office/powerpoint/2010/main" val="22591501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832648"/>
          </a:xfrm>
        </p:spPr>
        <p:txBody>
          <a:bodyPr>
            <a:normAutofit/>
          </a:bodyPr>
          <a:lstStyle/>
          <a:p>
            <a:pPr marL="0" indent="0">
              <a:buNone/>
            </a:pPr>
            <a:r>
              <a:rPr lang="tr-TR" sz="2000" dirty="0" smtClean="0">
                <a:solidFill>
                  <a:srgbClr val="C00000"/>
                </a:solidFill>
              </a:rPr>
              <a:t>Toplantı organizasyonu</a:t>
            </a:r>
          </a:p>
          <a:p>
            <a:pPr marL="0" indent="0">
              <a:buNone/>
            </a:pPr>
            <a:r>
              <a:rPr lang="tr-TR" sz="2000" dirty="0" smtClean="0"/>
              <a:t>Toplantılar;</a:t>
            </a:r>
          </a:p>
          <a:p>
            <a:pPr marL="0" indent="0">
              <a:buNone/>
            </a:pPr>
            <a:r>
              <a:rPr lang="tr-TR" sz="2000" dirty="0" smtClean="0"/>
              <a:t>*Kongre</a:t>
            </a:r>
          </a:p>
          <a:p>
            <a:pPr marL="0" indent="0">
              <a:buNone/>
            </a:pPr>
            <a:r>
              <a:rPr lang="tr-TR" sz="2000" dirty="0" smtClean="0"/>
              <a:t>*Sempozyum</a:t>
            </a:r>
          </a:p>
          <a:p>
            <a:pPr marL="0" indent="0">
              <a:buNone/>
            </a:pPr>
            <a:r>
              <a:rPr lang="tr-TR" sz="2000" dirty="0" smtClean="0"/>
              <a:t>*Seminer</a:t>
            </a:r>
          </a:p>
          <a:p>
            <a:pPr marL="0" indent="0">
              <a:buNone/>
            </a:pPr>
            <a:r>
              <a:rPr lang="tr-TR" sz="2000" dirty="0" smtClean="0"/>
              <a:t>*Konferans</a:t>
            </a:r>
          </a:p>
          <a:p>
            <a:pPr marL="0" indent="0">
              <a:buNone/>
            </a:pPr>
            <a:r>
              <a:rPr lang="tr-TR" sz="2000" dirty="0" smtClean="0"/>
              <a:t>*</a:t>
            </a:r>
            <a:r>
              <a:rPr lang="tr-TR" sz="2000" dirty="0" err="1" smtClean="0"/>
              <a:t>Çalıştay</a:t>
            </a:r>
            <a:r>
              <a:rPr lang="tr-TR" sz="2000" dirty="0" smtClean="0"/>
              <a:t> ,gibi adlar altında düzenlenmektedir.</a:t>
            </a:r>
          </a:p>
          <a:p>
            <a:pPr marL="0" indent="0">
              <a:buNone/>
            </a:pPr>
            <a:r>
              <a:rPr lang="tr-TR" sz="2000" dirty="0" smtClean="0"/>
              <a:t>Katılımcı sayısına göre toplantı türleri</a:t>
            </a:r>
            <a:endParaRPr lang="tr-TR" sz="2000" dirty="0"/>
          </a:p>
        </p:txBody>
      </p:sp>
      <p:graphicFrame>
        <p:nvGraphicFramePr>
          <p:cNvPr id="4" name="Tablo 3"/>
          <p:cNvGraphicFramePr>
            <a:graphicFrameLocks noGrp="1"/>
          </p:cNvGraphicFramePr>
          <p:nvPr>
            <p:extLst>
              <p:ext uri="{D42A27DB-BD31-4B8C-83A1-F6EECF244321}">
                <p14:modId xmlns:p14="http://schemas.microsoft.com/office/powerpoint/2010/main" val="1210552535"/>
              </p:ext>
            </p:extLst>
          </p:nvPr>
        </p:nvGraphicFramePr>
        <p:xfrm>
          <a:off x="539552" y="3465004"/>
          <a:ext cx="7776864" cy="2651760"/>
        </p:xfrm>
        <a:graphic>
          <a:graphicData uri="http://schemas.openxmlformats.org/drawingml/2006/table">
            <a:tbl>
              <a:tblPr firstRow="1" bandRow="1">
                <a:tableStyleId>{5940675A-B579-460E-94D1-54222C63F5DA}</a:tableStyleId>
              </a:tblPr>
              <a:tblGrid>
                <a:gridCol w="2592288">
                  <a:extLst>
                    <a:ext uri="{9D8B030D-6E8A-4147-A177-3AD203B41FA5}">
                      <a16:colId xmlns:a16="http://schemas.microsoft.com/office/drawing/2014/main" val="2059798398"/>
                    </a:ext>
                  </a:extLst>
                </a:gridCol>
                <a:gridCol w="2592288">
                  <a:extLst>
                    <a:ext uri="{9D8B030D-6E8A-4147-A177-3AD203B41FA5}">
                      <a16:colId xmlns:a16="http://schemas.microsoft.com/office/drawing/2014/main" val="2349322958"/>
                    </a:ext>
                  </a:extLst>
                </a:gridCol>
                <a:gridCol w="2592288">
                  <a:extLst>
                    <a:ext uri="{9D8B030D-6E8A-4147-A177-3AD203B41FA5}">
                      <a16:colId xmlns:a16="http://schemas.microsoft.com/office/drawing/2014/main" val="1411501920"/>
                    </a:ext>
                  </a:extLst>
                </a:gridCol>
              </a:tblGrid>
              <a:tr h="0">
                <a:tc>
                  <a:txBody>
                    <a:bodyPr/>
                    <a:lstStyle/>
                    <a:p>
                      <a:r>
                        <a:rPr lang="tr-TR" dirty="0" smtClean="0"/>
                        <a:t>50 katılımcıya kadar</a:t>
                      </a:r>
                      <a:endParaRPr lang="tr-TR" dirty="0"/>
                    </a:p>
                  </a:txBody>
                  <a:tcPr/>
                </a:tc>
                <a:tc>
                  <a:txBody>
                    <a:bodyPr/>
                    <a:lstStyle/>
                    <a:p>
                      <a:r>
                        <a:rPr lang="tr-TR" dirty="0" smtClean="0"/>
                        <a:t>51-300 katılımcı</a:t>
                      </a:r>
                      <a:endParaRPr lang="tr-TR" dirty="0"/>
                    </a:p>
                  </a:txBody>
                  <a:tcPr/>
                </a:tc>
                <a:tc>
                  <a:txBody>
                    <a:bodyPr/>
                    <a:lstStyle/>
                    <a:p>
                      <a:r>
                        <a:rPr lang="tr-TR" dirty="0" smtClean="0"/>
                        <a:t>301 ve üzeri katılımcı</a:t>
                      </a:r>
                      <a:endParaRPr lang="tr-TR" dirty="0"/>
                    </a:p>
                  </a:txBody>
                  <a:tcPr/>
                </a:tc>
                <a:extLst>
                  <a:ext uri="{0D108BD9-81ED-4DB2-BD59-A6C34878D82A}">
                    <a16:rowId xmlns:a16="http://schemas.microsoft.com/office/drawing/2014/main" val="4128163495"/>
                  </a:ext>
                </a:extLst>
              </a:tr>
              <a:tr h="0">
                <a:tc>
                  <a:txBody>
                    <a:bodyPr/>
                    <a:lstStyle/>
                    <a:p>
                      <a:r>
                        <a:rPr lang="tr-TR" dirty="0" smtClean="0"/>
                        <a:t>*Seminerler</a:t>
                      </a:r>
                    </a:p>
                    <a:p>
                      <a:r>
                        <a:rPr lang="tr-TR" dirty="0" smtClean="0"/>
                        <a:t>*Kolokyumlar</a:t>
                      </a:r>
                    </a:p>
                    <a:p>
                      <a:r>
                        <a:rPr lang="tr-TR" dirty="0" smtClean="0"/>
                        <a:t>*Çalışma grupları</a:t>
                      </a:r>
                    </a:p>
                    <a:p>
                      <a:r>
                        <a:rPr lang="tr-TR" dirty="0" smtClean="0"/>
                        <a:t>*Denetim grupları</a:t>
                      </a:r>
                    </a:p>
                    <a:p>
                      <a:r>
                        <a:rPr lang="tr-TR" dirty="0" smtClean="0"/>
                        <a:t>*Tartışma grupları</a:t>
                      </a:r>
                    </a:p>
                    <a:p>
                      <a:r>
                        <a:rPr lang="tr-TR" dirty="0" smtClean="0"/>
                        <a:t>*Komisyon toplantıları</a:t>
                      </a:r>
                    </a:p>
                    <a:p>
                      <a:r>
                        <a:rPr lang="tr-TR" dirty="0" smtClean="0"/>
                        <a:t>*Yuvarlak masa toplantıları</a:t>
                      </a:r>
                      <a:endParaRPr lang="tr-TR" dirty="0"/>
                    </a:p>
                  </a:txBody>
                  <a:tcPr/>
                </a:tc>
                <a:tc>
                  <a:txBody>
                    <a:bodyPr/>
                    <a:lstStyle/>
                    <a:p>
                      <a:r>
                        <a:rPr lang="tr-TR" dirty="0" smtClean="0"/>
                        <a:t>*Genel kurullar</a:t>
                      </a:r>
                    </a:p>
                    <a:p>
                      <a:r>
                        <a:rPr lang="tr-TR" dirty="0" smtClean="0"/>
                        <a:t>*Konferanslar</a:t>
                      </a:r>
                    </a:p>
                    <a:p>
                      <a:r>
                        <a:rPr lang="tr-TR" dirty="0" smtClean="0"/>
                        <a:t>*Sempozyumlar</a:t>
                      </a:r>
                    </a:p>
                    <a:p>
                      <a:r>
                        <a:rPr lang="tr-TR" dirty="0" smtClean="0"/>
                        <a:t>*Kolokyumlar</a:t>
                      </a:r>
                      <a:endParaRPr lang="tr-TR" dirty="0"/>
                    </a:p>
                  </a:txBody>
                  <a:tcPr/>
                </a:tc>
                <a:tc>
                  <a:txBody>
                    <a:bodyPr/>
                    <a:lstStyle/>
                    <a:p>
                      <a:r>
                        <a:rPr lang="tr-TR" dirty="0" smtClean="0"/>
                        <a:t>*Kongreler</a:t>
                      </a:r>
                    </a:p>
                    <a:p>
                      <a:r>
                        <a:rPr lang="tr-TR" dirty="0" smtClean="0"/>
                        <a:t>*Genel kurullar</a:t>
                      </a:r>
                      <a:endParaRPr lang="tr-TR" dirty="0"/>
                    </a:p>
                  </a:txBody>
                  <a:tcPr/>
                </a:tc>
                <a:extLst>
                  <a:ext uri="{0D108BD9-81ED-4DB2-BD59-A6C34878D82A}">
                    <a16:rowId xmlns:a16="http://schemas.microsoft.com/office/drawing/2014/main" val="3868171282"/>
                  </a:ext>
                </a:extLst>
              </a:tr>
            </a:tbl>
          </a:graphicData>
        </a:graphic>
      </p:graphicFrame>
    </p:spTree>
    <p:extLst>
      <p:ext uri="{BB962C8B-B14F-4D97-AF65-F5344CB8AC3E}">
        <p14:creationId xmlns:p14="http://schemas.microsoft.com/office/powerpoint/2010/main" val="41464552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904656"/>
          </a:xfrm>
        </p:spPr>
        <p:txBody>
          <a:bodyPr>
            <a:normAutofit/>
          </a:bodyPr>
          <a:lstStyle/>
          <a:p>
            <a:pPr marL="0" indent="0">
              <a:buNone/>
            </a:pPr>
            <a:r>
              <a:rPr lang="tr-TR" sz="2000" dirty="0" smtClean="0"/>
              <a:t>Toplantı organizasyonları ulusal, uluslararası ve yerel organizasyon şeklinde olabilmektedir.</a:t>
            </a:r>
          </a:p>
          <a:p>
            <a:pPr marL="0" indent="0">
              <a:buNone/>
            </a:pPr>
            <a:r>
              <a:rPr lang="tr-TR" sz="2000" dirty="0" smtClean="0">
                <a:solidFill>
                  <a:srgbClr val="C00000"/>
                </a:solidFill>
              </a:rPr>
              <a:t>Toplantı hangi düzeyde yapılırsa yapılsın dikkat edilmesi gereken hususlar;</a:t>
            </a:r>
          </a:p>
          <a:p>
            <a:pPr marL="0" indent="0">
              <a:buNone/>
            </a:pPr>
            <a:r>
              <a:rPr lang="tr-TR" sz="2000" dirty="0" smtClean="0"/>
              <a:t>*Toplantı planlaması</a:t>
            </a:r>
          </a:p>
          <a:p>
            <a:pPr marL="0" indent="0">
              <a:buNone/>
            </a:pPr>
            <a:r>
              <a:rPr lang="tr-TR" sz="2000" dirty="0" smtClean="0"/>
              <a:t>*Belirlenen işletmede yiyecek ve içeceklerin organize edilmesi</a:t>
            </a:r>
          </a:p>
          <a:p>
            <a:pPr marL="0" indent="0">
              <a:buNone/>
            </a:pPr>
            <a:r>
              <a:rPr lang="tr-TR" sz="2000" dirty="0" smtClean="0"/>
              <a:t>*Son kontrol ve sözleşmenin yapılması</a:t>
            </a:r>
          </a:p>
          <a:p>
            <a:pPr marL="0" indent="0">
              <a:buNone/>
            </a:pPr>
            <a:r>
              <a:rPr lang="tr-TR" sz="2000" dirty="0" smtClean="0"/>
              <a:t>*Katılımcılara duyurulması</a:t>
            </a:r>
          </a:p>
          <a:p>
            <a:pPr marL="0" indent="0">
              <a:buNone/>
            </a:pPr>
            <a:r>
              <a:rPr lang="tr-TR" sz="2000" dirty="0" smtClean="0"/>
              <a:t>*Toplantıya ilişkin günlük ve anlık programların hazırlanması gerekir.</a:t>
            </a:r>
          </a:p>
          <a:p>
            <a:pPr marL="0" indent="0">
              <a:buNone/>
            </a:pPr>
            <a:endParaRPr lang="tr-TR" sz="2000" dirty="0"/>
          </a:p>
          <a:p>
            <a:pPr marL="0" indent="0">
              <a:buNone/>
            </a:pPr>
            <a:r>
              <a:rPr lang="tr-TR" sz="2000" dirty="0" smtClean="0"/>
              <a:t>Toplantılarda kahve-çay molası ve alternatif menüler</a:t>
            </a:r>
          </a:p>
          <a:p>
            <a:pPr marL="0" indent="0">
              <a:buNone/>
            </a:pPr>
            <a:endParaRPr lang="tr-TR" dirty="0"/>
          </a:p>
        </p:txBody>
      </p:sp>
      <p:pic>
        <p:nvPicPr>
          <p:cNvPr id="4" name="Resim 3"/>
          <p:cNvPicPr>
            <a:picLocks noChangeAspect="1"/>
          </p:cNvPicPr>
          <p:nvPr/>
        </p:nvPicPr>
        <p:blipFill>
          <a:blip r:embed="rId2"/>
          <a:stretch>
            <a:fillRect/>
          </a:stretch>
        </p:blipFill>
        <p:spPr>
          <a:xfrm>
            <a:off x="611560" y="4221088"/>
            <a:ext cx="2322428" cy="1643400"/>
          </a:xfrm>
          <a:prstGeom prst="rect">
            <a:avLst/>
          </a:prstGeom>
        </p:spPr>
      </p:pic>
      <p:pic>
        <p:nvPicPr>
          <p:cNvPr id="5" name="Resim 4"/>
          <p:cNvPicPr>
            <a:picLocks noChangeAspect="1"/>
          </p:cNvPicPr>
          <p:nvPr/>
        </p:nvPicPr>
        <p:blipFill>
          <a:blip r:embed="rId3"/>
          <a:stretch>
            <a:fillRect/>
          </a:stretch>
        </p:blipFill>
        <p:spPr>
          <a:xfrm>
            <a:off x="3278648" y="4221088"/>
            <a:ext cx="2531745" cy="1643400"/>
          </a:xfrm>
          <a:prstGeom prst="rect">
            <a:avLst/>
          </a:prstGeom>
        </p:spPr>
      </p:pic>
    </p:spTree>
    <p:extLst>
      <p:ext uri="{BB962C8B-B14F-4D97-AF65-F5344CB8AC3E}">
        <p14:creationId xmlns:p14="http://schemas.microsoft.com/office/powerpoint/2010/main" val="40492807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p:cNvPicPr>
            <a:picLocks noGrp="1" noChangeAspect="1"/>
          </p:cNvPicPr>
          <p:nvPr>
            <p:ph idx="1"/>
          </p:nvPr>
        </p:nvPicPr>
        <p:blipFill>
          <a:blip r:embed="rId2"/>
          <a:stretch>
            <a:fillRect/>
          </a:stretch>
        </p:blipFill>
        <p:spPr>
          <a:xfrm>
            <a:off x="683568" y="620688"/>
            <a:ext cx="7272808" cy="5112568"/>
          </a:xfrm>
          <a:prstGeom prst="rect">
            <a:avLst/>
          </a:prstGeom>
        </p:spPr>
      </p:pic>
    </p:spTree>
    <p:extLst>
      <p:ext uri="{BB962C8B-B14F-4D97-AF65-F5344CB8AC3E}">
        <p14:creationId xmlns:p14="http://schemas.microsoft.com/office/powerpoint/2010/main" val="38276703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616624"/>
          </a:xfrm>
        </p:spPr>
        <p:txBody>
          <a:bodyPr>
            <a:normAutofit fontScale="77500" lnSpcReduction="20000"/>
          </a:bodyPr>
          <a:lstStyle/>
          <a:p>
            <a:pPr marL="0" indent="0">
              <a:buNone/>
            </a:pPr>
            <a:r>
              <a:rPr lang="tr-TR" dirty="0" smtClean="0">
                <a:solidFill>
                  <a:srgbClr val="C00000"/>
                </a:solidFill>
              </a:rPr>
              <a:t>Standart toplantı paketi örneği</a:t>
            </a:r>
          </a:p>
          <a:p>
            <a:pPr marL="0" indent="0">
              <a:buNone/>
            </a:pPr>
            <a:r>
              <a:rPr lang="tr-TR" dirty="0" smtClean="0"/>
              <a:t>1-Standart teknik ekipmanlar</a:t>
            </a:r>
          </a:p>
          <a:p>
            <a:pPr marL="0" indent="0">
              <a:buNone/>
            </a:pPr>
            <a:r>
              <a:rPr lang="tr-TR" dirty="0" smtClean="0"/>
              <a:t>Ses düzeni, projeksiyon, tepegöz, bilgisayar, televizyon, yazı tahtası vb.</a:t>
            </a:r>
          </a:p>
          <a:p>
            <a:pPr marL="0" indent="0">
              <a:buNone/>
            </a:pPr>
            <a:r>
              <a:rPr lang="tr-TR" dirty="0" smtClean="0"/>
              <a:t>2-İki adet zengin kahve molası</a:t>
            </a:r>
          </a:p>
          <a:p>
            <a:pPr marL="0" indent="0">
              <a:buNone/>
            </a:pPr>
            <a:r>
              <a:rPr lang="tr-TR" dirty="0" smtClean="0"/>
              <a:t>Çay, kahve ve kuru pasta</a:t>
            </a:r>
          </a:p>
          <a:p>
            <a:pPr marL="0" indent="0">
              <a:buNone/>
            </a:pPr>
            <a:r>
              <a:rPr lang="tr-TR" dirty="0" smtClean="0"/>
              <a:t>3-Öğle yemeği</a:t>
            </a:r>
          </a:p>
          <a:p>
            <a:pPr marL="0" indent="0">
              <a:buNone/>
            </a:pPr>
            <a:r>
              <a:rPr lang="tr-TR" dirty="0" smtClean="0"/>
              <a:t>5 meze, 2 et söğüş, 2 </a:t>
            </a:r>
            <a:r>
              <a:rPr lang="tr-TR" dirty="0" err="1" smtClean="0"/>
              <a:t>arasıcak</a:t>
            </a:r>
            <a:r>
              <a:rPr lang="tr-TR" dirty="0" smtClean="0"/>
              <a:t>, tatlı ve bir meşrubat.</a:t>
            </a:r>
          </a:p>
          <a:p>
            <a:pPr marL="0" indent="0">
              <a:buNone/>
            </a:pPr>
            <a:endParaRPr lang="tr-TR" dirty="0"/>
          </a:p>
          <a:p>
            <a:pPr marL="0" indent="0">
              <a:buNone/>
            </a:pPr>
            <a:r>
              <a:rPr lang="tr-TR" dirty="0" smtClean="0">
                <a:solidFill>
                  <a:srgbClr val="C00000"/>
                </a:solidFill>
              </a:rPr>
              <a:t>Organizasyon için yapılması gerekenler</a:t>
            </a:r>
          </a:p>
          <a:p>
            <a:pPr marL="0" indent="0">
              <a:buNone/>
            </a:pPr>
            <a:r>
              <a:rPr lang="tr-TR" dirty="0" smtClean="0"/>
              <a:t>*Planlama</a:t>
            </a:r>
          </a:p>
          <a:p>
            <a:pPr marL="0" indent="0">
              <a:buNone/>
            </a:pPr>
            <a:r>
              <a:rPr lang="tr-TR" dirty="0" smtClean="0"/>
              <a:t>*Grup memorandumu</a:t>
            </a:r>
          </a:p>
          <a:p>
            <a:pPr marL="0" indent="0">
              <a:buNone/>
            </a:pPr>
            <a:r>
              <a:rPr lang="tr-TR" dirty="0" smtClean="0"/>
              <a:t>*Grupların öğün yemekleri varsa öğün yemek fişleri verilmesi</a:t>
            </a:r>
          </a:p>
          <a:p>
            <a:pPr marL="0" indent="0">
              <a:buNone/>
            </a:pPr>
            <a:r>
              <a:rPr lang="tr-TR" dirty="0" smtClean="0"/>
              <a:t>*Personel görevlendirmeleri ve kontrol</a:t>
            </a:r>
            <a:endParaRPr lang="tr-TR" dirty="0"/>
          </a:p>
        </p:txBody>
      </p:sp>
    </p:spTree>
    <p:extLst>
      <p:ext uri="{BB962C8B-B14F-4D97-AF65-F5344CB8AC3E}">
        <p14:creationId xmlns:p14="http://schemas.microsoft.com/office/powerpoint/2010/main" val="2709531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832648"/>
          </a:xfrm>
        </p:spPr>
        <p:txBody>
          <a:bodyPr>
            <a:normAutofit lnSpcReduction="10000"/>
          </a:bodyPr>
          <a:lstStyle/>
          <a:p>
            <a:pPr marL="0" indent="0">
              <a:buNone/>
            </a:pPr>
            <a:r>
              <a:rPr lang="tr-TR" u="sng" dirty="0" smtClean="0">
                <a:solidFill>
                  <a:srgbClr val="FF0000"/>
                </a:solidFill>
              </a:rPr>
              <a:t>Ziyafete ilişkin faaliyetler</a:t>
            </a:r>
          </a:p>
          <a:p>
            <a:pPr marL="0" indent="0">
              <a:buNone/>
            </a:pPr>
            <a:r>
              <a:rPr lang="tr-TR" dirty="0" smtClean="0"/>
              <a:t>1-Menünün belirlenmesi</a:t>
            </a:r>
          </a:p>
          <a:p>
            <a:pPr marL="0" indent="0">
              <a:buNone/>
            </a:pPr>
            <a:r>
              <a:rPr lang="tr-TR" dirty="0" smtClean="0"/>
              <a:t>2-Yiyecek ve içeceklerin satın alınması</a:t>
            </a:r>
          </a:p>
          <a:p>
            <a:pPr marL="0" indent="0">
              <a:buNone/>
            </a:pPr>
            <a:r>
              <a:rPr lang="tr-TR" dirty="0" smtClean="0"/>
              <a:t>3-Ziyafet personelinin organize edilmesi</a:t>
            </a:r>
          </a:p>
          <a:p>
            <a:pPr marL="0" indent="0">
              <a:buNone/>
            </a:pPr>
            <a:r>
              <a:rPr lang="tr-TR" dirty="0" smtClean="0"/>
              <a:t>4-Salon, malzeme , araç ve gereçlerin temizliği</a:t>
            </a:r>
          </a:p>
          <a:p>
            <a:pPr marL="0" indent="0">
              <a:buNone/>
            </a:pPr>
            <a:r>
              <a:rPr lang="tr-TR" dirty="0" smtClean="0"/>
              <a:t>5-Salonun düzenlenmesi</a:t>
            </a:r>
          </a:p>
          <a:p>
            <a:pPr marL="0" indent="0">
              <a:buNone/>
            </a:pPr>
            <a:r>
              <a:rPr lang="tr-TR" dirty="0" smtClean="0"/>
              <a:t>6-Masa düzeninin yapılması</a:t>
            </a:r>
          </a:p>
          <a:p>
            <a:pPr marL="0" indent="0">
              <a:buNone/>
            </a:pPr>
            <a:r>
              <a:rPr lang="tr-TR" dirty="0" smtClean="0"/>
              <a:t>7-Yiyecek ve içeceklerin hazırlanması</a:t>
            </a:r>
          </a:p>
          <a:p>
            <a:pPr marL="0" indent="0">
              <a:buNone/>
            </a:pPr>
            <a:r>
              <a:rPr lang="tr-TR" dirty="0" smtClean="0"/>
              <a:t>8-İstasyon dağılımının yapılması</a:t>
            </a:r>
          </a:p>
          <a:p>
            <a:pPr marL="0" indent="0">
              <a:buNone/>
            </a:pPr>
            <a:r>
              <a:rPr lang="tr-TR" dirty="0" smtClean="0"/>
              <a:t>9-Yiyecek ve içeceklerin servisi</a:t>
            </a:r>
          </a:p>
          <a:p>
            <a:pPr marL="0" indent="0">
              <a:buNone/>
            </a:pPr>
            <a:endParaRPr lang="tr-TR" dirty="0"/>
          </a:p>
        </p:txBody>
      </p:sp>
    </p:spTree>
    <p:extLst>
      <p:ext uri="{BB962C8B-B14F-4D97-AF65-F5344CB8AC3E}">
        <p14:creationId xmlns:p14="http://schemas.microsoft.com/office/powerpoint/2010/main" val="20864553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760640"/>
          </a:xfrm>
        </p:spPr>
        <p:txBody>
          <a:bodyPr>
            <a:normAutofit fontScale="92500" lnSpcReduction="20000"/>
          </a:bodyPr>
          <a:lstStyle/>
          <a:p>
            <a:pPr marL="0" indent="0">
              <a:buNone/>
            </a:pPr>
            <a:r>
              <a:rPr lang="tr-TR" dirty="0">
                <a:solidFill>
                  <a:srgbClr val="FF0000"/>
                </a:solidFill>
              </a:rPr>
              <a:t>1.1. Kahvaltı Büfeleri</a:t>
            </a:r>
          </a:p>
          <a:p>
            <a:pPr marL="0" indent="0">
              <a:buNone/>
            </a:pPr>
            <a:r>
              <a:rPr lang="tr-TR" dirty="0"/>
              <a:t>Kahvaltı büfeleri, yiyecek içecek sektöründe yaygın </a:t>
            </a:r>
            <a:r>
              <a:rPr lang="tr-TR" dirty="0" smtClean="0"/>
              <a:t>olarak uygulanan </a:t>
            </a:r>
            <a:r>
              <a:rPr lang="tr-TR" dirty="0"/>
              <a:t>bir büfe şeklidir. </a:t>
            </a:r>
            <a:r>
              <a:rPr lang="tr-TR" dirty="0" smtClean="0"/>
              <a:t>Özellikle </a:t>
            </a:r>
            <a:r>
              <a:rPr lang="tr-TR" dirty="0"/>
              <a:t>Tatil köylerinde ve </a:t>
            </a:r>
            <a:r>
              <a:rPr lang="tr-TR" dirty="0" smtClean="0"/>
              <a:t>bazı otellerde </a:t>
            </a:r>
            <a:r>
              <a:rPr lang="tr-TR" dirty="0"/>
              <a:t>yarım pansiyon, tam pansiyon ve özellikle her şey</a:t>
            </a:r>
          </a:p>
          <a:p>
            <a:pPr marL="0" indent="0">
              <a:buNone/>
            </a:pPr>
            <a:r>
              <a:rPr lang="tr-TR" dirty="0"/>
              <a:t>dâhil satış uygulamalarında kahvaltı büfelerinin yaygın </a:t>
            </a:r>
            <a:r>
              <a:rPr lang="tr-TR" dirty="0" smtClean="0"/>
              <a:t>şekilde düzenlendiğini </a:t>
            </a:r>
            <a:r>
              <a:rPr lang="tr-TR" dirty="0"/>
              <a:t>görmekteyiz</a:t>
            </a:r>
            <a:r>
              <a:rPr lang="tr-TR" dirty="0" smtClean="0"/>
              <a:t>.</a:t>
            </a:r>
          </a:p>
          <a:p>
            <a:pPr marL="0" indent="0">
              <a:buNone/>
            </a:pPr>
            <a:r>
              <a:rPr lang="tr-TR" dirty="0">
                <a:solidFill>
                  <a:srgbClr val="C00000"/>
                </a:solidFill>
              </a:rPr>
              <a:t>1.2. Gala Büfeleri</a:t>
            </a:r>
          </a:p>
          <a:p>
            <a:pPr marL="0" indent="0">
              <a:buNone/>
            </a:pPr>
            <a:r>
              <a:rPr lang="tr-TR" dirty="0"/>
              <a:t>Gala büfesinin özünde önemli bir olayı kutlamak ve bu </a:t>
            </a:r>
            <a:r>
              <a:rPr lang="tr-TR" dirty="0" smtClean="0"/>
              <a:t>vesile ile </a:t>
            </a:r>
            <a:r>
              <a:rPr lang="tr-TR" dirty="0"/>
              <a:t>eğlenmek yatar. Gala, "şenlik”, “bayram” </a:t>
            </a:r>
            <a:r>
              <a:rPr lang="tr-TR" dirty="0" smtClean="0"/>
              <a:t>anlamında kullanılmaktadır</a:t>
            </a:r>
            <a:r>
              <a:rPr lang="tr-TR" dirty="0"/>
              <a:t>. Bu şenlik veya bayramı kutlama </a:t>
            </a:r>
            <a:r>
              <a:rPr lang="tr-TR" dirty="0" smtClean="0"/>
              <a:t>yönelik düzenlenen </a:t>
            </a:r>
            <a:r>
              <a:rPr lang="tr-TR" dirty="0"/>
              <a:t>büfelere Gala büfe denilmektedir.</a:t>
            </a:r>
            <a:endParaRPr lang="tr-TR" dirty="0" smtClean="0"/>
          </a:p>
        </p:txBody>
      </p:sp>
    </p:spTree>
    <p:extLst>
      <p:ext uri="{BB962C8B-B14F-4D97-AF65-F5344CB8AC3E}">
        <p14:creationId xmlns:p14="http://schemas.microsoft.com/office/powerpoint/2010/main" val="2065407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760640"/>
          </a:xfrm>
        </p:spPr>
        <p:txBody>
          <a:bodyPr>
            <a:normAutofit fontScale="77500" lnSpcReduction="20000"/>
          </a:bodyPr>
          <a:lstStyle/>
          <a:p>
            <a:pPr marL="0" indent="0">
              <a:buNone/>
            </a:pPr>
            <a:r>
              <a:rPr lang="tr-TR" dirty="0" smtClean="0">
                <a:solidFill>
                  <a:srgbClr val="C00000"/>
                </a:solidFill>
              </a:rPr>
              <a:t>1.3</a:t>
            </a:r>
            <a:r>
              <a:rPr lang="tr-TR" dirty="0">
                <a:solidFill>
                  <a:srgbClr val="C00000"/>
                </a:solidFill>
              </a:rPr>
              <a:t>. İskandinav Usulü Büfeler</a:t>
            </a:r>
          </a:p>
          <a:p>
            <a:pPr marL="0" indent="0">
              <a:buNone/>
            </a:pPr>
            <a:r>
              <a:rPr lang="tr-TR" dirty="0"/>
              <a:t>Büfenin ismi ekmek ve tereyağı sofrası olarak ifade </a:t>
            </a:r>
            <a:r>
              <a:rPr lang="tr-TR" dirty="0" smtClean="0"/>
              <a:t>edilmekle birlikte </a:t>
            </a:r>
            <a:r>
              <a:rPr lang="tr-TR" dirty="0"/>
              <a:t>bu büfe; </a:t>
            </a:r>
            <a:r>
              <a:rPr lang="tr-TR" dirty="0" err="1"/>
              <a:t>marine</a:t>
            </a:r>
            <a:r>
              <a:rPr lang="tr-TR" dirty="0"/>
              <a:t> edilmiş balıklar, deniz </a:t>
            </a:r>
            <a:r>
              <a:rPr lang="tr-TR" dirty="0" smtClean="0"/>
              <a:t>mahsullerinden elde </a:t>
            </a:r>
            <a:r>
              <a:rPr lang="tr-TR" dirty="0"/>
              <a:t>edilmiş ürünler, peynir çeşitleri, pirzola, sebzeler (kırmızı</a:t>
            </a:r>
          </a:p>
          <a:p>
            <a:pPr marL="0" indent="0">
              <a:buNone/>
            </a:pPr>
            <a:r>
              <a:rPr lang="tr-TR" dirty="0"/>
              <a:t>pancar, lahana, karnabahar) ve tatlı türleri ile</a:t>
            </a:r>
          </a:p>
          <a:p>
            <a:pPr marL="0" indent="0">
              <a:buNone/>
            </a:pPr>
            <a:r>
              <a:rPr lang="tr-TR" dirty="0"/>
              <a:t>donatılmaktadır</a:t>
            </a:r>
            <a:r>
              <a:rPr lang="tr-TR" dirty="0" smtClean="0"/>
              <a:t>.</a:t>
            </a:r>
          </a:p>
          <a:p>
            <a:pPr marL="0" indent="0">
              <a:buNone/>
            </a:pPr>
            <a:r>
              <a:rPr lang="tr-TR" dirty="0">
                <a:solidFill>
                  <a:srgbClr val="C00000"/>
                </a:solidFill>
              </a:rPr>
              <a:t>1.4. Konsomasyon Büfe</a:t>
            </a:r>
          </a:p>
          <a:p>
            <a:pPr marL="0" indent="0">
              <a:buNone/>
            </a:pPr>
            <a:r>
              <a:rPr lang="tr-TR" dirty="0"/>
              <a:t>A la </a:t>
            </a:r>
            <a:r>
              <a:rPr lang="tr-TR" dirty="0" err="1"/>
              <a:t>carte</a:t>
            </a:r>
            <a:r>
              <a:rPr lang="tr-TR" dirty="0"/>
              <a:t> restoranlar daha çok öğün dışındaki ölü saatlerde</a:t>
            </a:r>
          </a:p>
          <a:p>
            <a:pPr marL="0" indent="0">
              <a:buNone/>
            </a:pPr>
            <a:r>
              <a:rPr lang="tr-TR" dirty="0"/>
              <a:t>(12-15 ve 18-20) genele açık olarak bu tür büfe</a:t>
            </a:r>
          </a:p>
          <a:p>
            <a:pPr marL="0" indent="0">
              <a:buNone/>
            </a:pPr>
            <a:r>
              <a:rPr lang="tr-TR" dirty="0"/>
              <a:t>düzenlemesine giderler. Müşterilerin büfe için ödeyecekleri</a:t>
            </a:r>
          </a:p>
          <a:p>
            <a:pPr marL="0" indent="0">
              <a:buNone/>
            </a:pPr>
            <a:r>
              <a:rPr lang="tr-TR" dirty="0"/>
              <a:t>ücret fiks olmayıp büfeden aldıkları yiyeceklere bağlıdır.</a:t>
            </a:r>
          </a:p>
          <a:p>
            <a:pPr marL="0" indent="0">
              <a:buNone/>
            </a:pPr>
            <a:r>
              <a:rPr lang="tr-TR" dirty="0"/>
              <a:t>Dolayısı ile konsomasyon büfeye konulan yiyeceklerin</a:t>
            </a:r>
          </a:p>
          <a:p>
            <a:pPr marL="0" indent="0">
              <a:buNone/>
            </a:pPr>
            <a:r>
              <a:rPr lang="tr-TR" dirty="0" err="1"/>
              <a:t>porsiyonlanmış</a:t>
            </a:r>
            <a:r>
              <a:rPr lang="tr-TR" dirty="0"/>
              <a:t> ve dilimlenmiş olarak yerleştirilmesi</a:t>
            </a:r>
          </a:p>
          <a:p>
            <a:pPr marL="0" indent="0">
              <a:buNone/>
            </a:pPr>
            <a:r>
              <a:rPr lang="tr-TR" dirty="0"/>
              <a:t>gerekmektedir.</a:t>
            </a:r>
          </a:p>
          <a:p>
            <a:pPr marL="0" indent="0">
              <a:buNone/>
            </a:pPr>
            <a:endParaRPr lang="tr-TR" dirty="0"/>
          </a:p>
          <a:p>
            <a:pPr marL="0" indent="0">
              <a:buNone/>
            </a:pPr>
            <a:endParaRPr lang="tr-TR" dirty="0" smtClean="0"/>
          </a:p>
          <a:p>
            <a:pPr marL="0" indent="0">
              <a:buNone/>
            </a:pPr>
            <a:endParaRPr lang="tr-TR" dirty="0"/>
          </a:p>
        </p:txBody>
      </p:sp>
    </p:spTree>
    <p:extLst>
      <p:ext uri="{BB962C8B-B14F-4D97-AF65-F5344CB8AC3E}">
        <p14:creationId xmlns:p14="http://schemas.microsoft.com/office/powerpoint/2010/main" val="2852620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116632"/>
            <a:ext cx="8712968" cy="6480720"/>
          </a:xfrm>
        </p:spPr>
        <p:txBody>
          <a:bodyPr>
            <a:normAutofit fontScale="70000" lnSpcReduction="20000"/>
          </a:bodyPr>
          <a:lstStyle/>
          <a:p>
            <a:pPr marL="0" indent="0">
              <a:buNone/>
            </a:pPr>
            <a:r>
              <a:rPr lang="tr-TR" dirty="0">
                <a:solidFill>
                  <a:srgbClr val="C00000"/>
                </a:solidFill>
              </a:rPr>
              <a:t>1.5. Vitrin Büfeler</a:t>
            </a:r>
          </a:p>
          <a:p>
            <a:pPr marL="0" indent="0">
              <a:buNone/>
            </a:pPr>
            <a:r>
              <a:rPr lang="tr-TR" dirty="0"/>
              <a:t>A la cart restoranlarda, restoranın uygun bir mekanına</a:t>
            </a:r>
          </a:p>
          <a:p>
            <a:pPr marL="0" indent="0">
              <a:buNone/>
            </a:pPr>
            <a:r>
              <a:rPr lang="tr-TR" dirty="0"/>
              <a:t>müşterilerin dikkatini çekmesi bakımından vitrin büfeleri</a:t>
            </a:r>
          </a:p>
          <a:p>
            <a:pPr marL="0" indent="0">
              <a:buNone/>
            </a:pPr>
            <a:r>
              <a:rPr lang="tr-TR" dirty="0"/>
              <a:t>düzenlemektedir.</a:t>
            </a:r>
          </a:p>
          <a:p>
            <a:pPr marL="0" indent="0">
              <a:buNone/>
            </a:pPr>
            <a:r>
              <a:rPr lang="tr-TR" dirty="0"/>
              <a:t>İşletmenin satış politikaları doğrultusunda düzenlenen birçok</a:t>
            </a:r>
          </a:p>
          <a:p>
            <a:pPr marL="0" indent="0">
              <a:buNone/>
            </a:pPr>
            <a:r>
              <a:rPr lang="tr-TR" dirty="0"/>
              <a:t>vitrin büfe çeşidinden bahsetmek mümkündür. Bunlardan en</a:t>
            </a:r>
          </a:p>
          <a:p>
            <a:pPr marL="0" indent="0">
              <a:buNone/>
            </a:pPr>
            <a:r>
              <a:rPr lang="tr-TR" dirty="0"/>
              <a:t>yaygın olanları şunlardır:</a:t>
            </a:r>
          </a:p>
          <a:p>
            <a:pPr marL="0" indent="0">
              <a:buNone/>
            </a:pPr>
            <a:r>
              <a:rPr lang="tr-TR" dirty="0"/>
              <a:t>• Deniz mahsulleri büfesi,</a:t>
            </a:r>
          </a:p>
          <a:p>
            <a:pPr marL="0" indent="0">
              <a:buNone/>
            </a:pPr>
            <a:r>
              <a:rPr lang="tr-TR" dirty="0"/>
              <a:t>• Ordövr büfesi,</a:t>
            </a:r>
          </a:p>
          <a:p>
            <a:pPr marL="0" indent="0">
              <a:buNone/>
            </a:pPr>
            <a:r>
              <a:rPr lang="tr-TR" dirty="0"/>
              <a:t>• Tatlı büfesi,</a:t>
            </a:r>
          </a:p>
          <a:p>
            <a:pPr marL="0" indent="0">
              <a:buNone/>
            </a:pPr>
            <a:r>
              <a:rPr lang="tr-TR" dirty="0"/>
              <a:t>• Şarap büfesi(standı)</a:t>
            </a:r>
          </a:p>
          <a:p>
            <a:pPr marL="0" indent="0">
              <a:buNone/>
            </a:pPr>
            <a:r>
              <a:rPr lang="tr-TR" dirty="0"/>
              <a:t>• Tatlı, meyve vb. büfeler</a:t>
            </a:r>
            <a:r>
              <a:rPr lang="tr-TR" dirty="0" smtClean="0"/>
              <a:t>.</a:t>
            </a:r>
          </a:p>
          <a:p>
            <a:pPr marL="0" indent="0">
              <a:buNone/>
            </a:pPr>
            <a:r>
              <a:rPr lang="tr-TR" dirty="0" smtClean="0">
                <a:solidFill>
                  <a:srgbClr val="C00000"/>
                </a:solidFill>
              </a:rPr>
              <a:t>1.6.Diğer büfeler</a:t>
            </a:r>
          </a:p>
          <a:p>
            <a:pPr marL="0" indent="0">
              <a:buNone/>
            </a:pPr>
            <a:r>
              <a:rPr lang="tr-TR" dirty="0" smtClean="0"/>
              <a:t>*Brunch büfesi</a:t>
            </a:r>
          </a:p>
          <a:p>
            <a:pPr marL="0" indent="0">
              <a:buNone/>
            </a:pPr>
            <a:r>
              <a:rPr lang="tr-TR" dirty="0" smtClean="0"/>
              <a:t>Kahvaltı ve öğle yemeğinin bileşiminden oluşur. Hristiyanlar Pazar Yahudiler ise Cumartesi gününü tercih ederler.</a:t>
            </a:r>
          </a:p>
          <a:p>
            <a:pPr marL="0" indent="0">
              <a:buNone/>
            </a:pPr>
            <a:r>
              <a:rPr lang="tr-TR" dirty="0" smtClean="0"/>
              <a:t>*Resepsiyon büfeleri</a:t>
            </a:r>
          </a:p>
          <a:p>
            <a:pPr marL="0" indent="0">
              <a:buNone/>
            </a:pPr>
            <a:r>
              <a:rPr lang="tr-TR" dirty="0" smtClean="0"/>
              <a:t>Öğleden sonra veya akşam özel günler için düzenlenen (evlenme , özel bir ziyafet, tanıtma </a:t>
            </a:r>
            <a:r>
              <a:rPr lang="tr-TR" dirty="0" err="1" smtClean="0"/>
              <a:t>vb</a:t>
            </a:r>
            <a:r>
              <a:rPr lang="tr-TR" dirty="0" smtClean="0"/>
              <a:t>) büfelerdir.</a:t>
            </a:r>
          </a:p>
          <a:p>
            <a:pPr marL="0" indent="0">
              <a:buNone/>
            </a:pPr>
            <a:endParaRPr lang="tr-TR" dirty="0"/>
          </a:p>
        </p:txBody>
      </p:sp>
    </p:spTree>
    <p:extLst>
      <p:ext uri="{BB962C8B-B14F-4D97-AF65-F5344CB8AC3E}">
        <p14:creationId xmlns:p14="http://schemas.microsoft.com/office/powerpoint/2010/main" val="18795794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188640"/>
            <a:ext cx="8712968" cy="6480720"/>
          </a:xfrm>
        </p:spPr>
        <p:txBody>
          <a:bodyPr>
            <a:noAutofit/>
          </a:bodyPr>
          <a:lstStyle/>
          <a:p>
            <a:pPr marL="0" indent="0">
              <a:buNone/>
            </a:pPr>
            <a:r>
              <a:rPr lang="tr-TR" sz="2200" u="sng" dirty="0">
                <a:solidFill>
                  <a:srgbClr val="C00000"/>
                </a:solidFill>
              </a:rPr>
              <a:t>2. Büfe Organizasyonlarında Masa Düzeni</a:t>
            </a:r>
          </a:p>
          <a:p>
            <a:pPr marL="0" indent="0">
              <a:buNone/>
            </a:pPr>
            <a:r>
              <a:rPr lang="tr-TR" sz="2200" dirty="0" smtClean="0"/>
              <a:t>	Büfe </a:t>
            </a:r>
            <a:r>
              <a:rPr lang="tr-TR" sz="2200" dirty="0"/>
              <a:t>organizasyonlarında öncelikle büfenin yeri belirlenmeli </a:t>
            </a:r>
            <a:r>
              <a:rPr lang="tr-TR" sz="2200" dirty="0" smtClean="0"/>
              <a:t>ve daha </a:t>
            </a:r>
            <a:r>
              <a:rPr lang="tr-TR" sz="2200" dirty="0"/>
              <a:t>sora belirlenen yere göre büfenin şekline karar verilmelidir</a:t>
            </a:r>
            <a:r>
              <a:rPr lang="tr-TR" sz="2200" dirty="0" smtClean="0"/>
              <a:t>. Büfenin </a:t>
            </a:r>
            <a:r>
              <a:rPr lang="tr-TR" sz="2200" dirty="0"/>
              <a:t>yeri ve şekli belirlendikten sonra yararlanacak </a:t>
            </a:r>
            <a:r>
              <a:rPr lang="tr-TR" sz="2200" dirty="0" smtClean="0"/>
              <a:t>müşteri sayısına </a:t>
            </a:r>
            <a:r>
              <a:rPr lang="tr-TR" sz="2200" dirty="0"/>
              <a:t>göre büfenin büyüklüğü saptanmalıdır</a:t>
            </a:r>
            <a:r>
              <a:rPr lang="tr-TR" sz="2200" dirty="0" smtClean="0"/>
              <a:t>. Büfenin </a:t>
            </a:r>
            <a:r>
              <a:rPr lang="tr-TR" sz="2200" dirty="0"/>
              <a:t>düzenleniş şekli ile ilgili standart bir uygulama yoktur</a:t>
            </a:r>
            <a:r>
              <a:rPr lang="tr-TR" sz="2200" dirty="0" smtClean="0"/>
              <a:t>. Büfeler </a:t>
            </a:r>
            <a:r>
              <a:rPr lang="tr-TR" sz="2200" dirty="0"/>
              <a:t>için V, U, L, T, E, I, dikdörtgen, daire ve yarım </a:t>
            </a:r>
            <a:r>
              <a:rPr lang="tr-TR" sz="2200" dirty="0" smtClean="0"/>
              <a:t>daire şeklinde </a:t>
            </a:r>
            <a:r>
              <a:rPr lang="tr-TR" sz="2200" dirty="0"/>
              <a:t>masa </a:t>
            </a:r>
            <a:r>
              <a:rPr lang="tr-TR" sz="2200" dirty="0" smtClean="0"/>
              <a:t>kurulabildiğ</a:t>
            </a:r>
            <a:r>
              <a:rPr lang="tr-TR" sz="2200" dirty="0"/>
              <a:t>i gibi, belirli bloklar halinde ve </a:t>
            </a:r>
            <a:r>
              <a:rPr lang="tr-TR" sz="2200" dirty="0" smtClean="0"/>
              <a:t>dağınık şekilde </a:t>
            </a:r>
            <a:r>
              <a:rPr lang="tr-TR" sz="2200" dirty="0"/>
              <a:t>de düzenlenebilir</a:t>
            </a:r>
            <a:r>
              <a:rPr lang="tr-TR" sz="2200" dirty="0" smtClean="0"/>
              <a:t>.</a:t>
            </a:r>
          </a:p>
          <a:p>
            <a:pPr marL="0" indent="0">
              <a:buNone/>
            </a:pPr>
            <a:r>
              <a:rPr lang="tr-TR" sz="2200" dirty="0" smtClean="0"/>
              <a:t>	Kurulacak </a:t>
            </a:r>
            <a:r>
              <a:rPr lang="tr-TR" sz="2200" dirty="0"/>
              <a:t>büfe davetli sayısı ile orantılı olmalıdır. Zira davetli sayısına göre küçük düzenlenmiş büfelerde kuyruklar oluşabileceği gibi, dekoratif amaçlı kullanılan materyallerin kullanılmasına da olanak tanımaz. Gereğinden fazla büyük büfede ise, büfenin zayıf ve boş görünmesine neden olur</a:t>
            </a:r>
            <a:r>
              <a:rPr lang="tr-TR" sz="2200" dirty="0" smtClean="0"/>
              <a:t>.</a:t>
            </a:r>
          </a:p>
          <a:p>
            <a:pPr marL="0" indent="0">
              <a:buNone/>
            </a:pPr>
            <a:r>
              <a:rPr lang="tr-TR" sz="2200" dirty="0"/>
              <a:t>	Büfe kurulurken dikkat edilecek önemli bir husus da, büfe önünde servis anında oluşacak sirkülasyonu kaldırabilecek yeterli alanın bırakılmasıdır. Blok veya dağınık büfe düzenlenirken, büfe, kenarlara veya köşelere yakın ve aynı zamanda büfe arkasında görev alacak personelin çalışmasını engellemeyecek kadar boşluk bırakılarak yerleştirilmelidir.</a:t>
            </a:r>
            <a:endParaRPr lang="tr-TR" sz="2200" dirty="0" smtClean="0"/>
          </a:p>
          <a:p>
            <a:pPr marL="0" indent="0">
              <a:buNone/>
            </a:pPr>
            <a:endParaRPr lang="tr-TR" sz="2000" dirty="0"/>
          </a:p>
        </p:txBody>
      </p:sp>
    </p:spTree>
    <p:extLst>
      <p:ext uri="{BB962C8B-B14F-4D97-AF65-F5344CB8AC3E}">
        <p14:creationId xmlns:p14="http://schemas.microsoft.com/office/powerpoint/2010/main" val="15099174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6048672"/>
          </a:xfrm>
        </p:spPr>
        <p:txBody>
          <a:bodyPr>
            <a:normAutofit fontScale="85000" lnSpcReduction="10000"/>
          </a:bodyPr>
          <a:lstStyle/>
          <a:p>
            <a:pPr marL="0" indent="0">
              <a:buNone/>
            </a:pPr>
            <a:r>
              <a:rPr lang="tr-TR" dirty="0">
                <a:solidFill>
                  <a:srgbClr val="C00000"/>
                </a:solidFill>
              </a:rPr>
              <a:t>3. Büfeye Yiyeceklerin Yerleştirilmesi </a:t>
            </a:r>
            <a:endParaRPr lang="tr-TR" dirty="0" smtClean="0">
              <a:solidFill>
                <a:srgbClr val="C00000"/>
              </a:solidFill>
            </a:endParaRPr>
          </a:p>
          <a:p>
            <a:pPr marL="0" indent="0">
              <a:buNone/>
            </a:pPr>
            <a:r>
              <a:rPr lang="tr-TR" dirty="0">
                <a:solidFill>
                  <a:srgbClr val="C00000"/>
                </a:solidFill>
              </a:rPr>
              <a:t>	</a:t>
            </a:r>
            <a:r>
              <a:rPr lang="tr-TR" dirty="0" smtClean="0"/>
              <a:t>Büfeye </a:t>
            </a:r>
            <a:r>
              <a:rPr lang="tr-TR" dirty="0"/>
              <a:t>yerleştirilecek yemekler için kullanılacak malzeme tespiti, hem fonksiyonel hem de dekorasyon açısından önemlidir. Bu nedenle müşteri sayısı dikkate alınarak gerekli malzemeler (fayanslar, küvetler, oval-yuvarlak-dikdörtgen tepsiler, soslu yemekler için çukur yemek tabakları, çeşitli ebatlarda kaseler, benmari ve </a:t>
            </a:r>
            <a:r>
              <a:rPr lang="tr-TR" dirty="0" err="1"/>
              <a:t>reşolar</a:t>
            </a:r>
            <a:r>
              <a:rPr lang="tr-TR" dirty="0"/>
              <a:t> vb.) hazırlanır</a:t>
            </a:r>
            <a:r>
              <a:rPr lang="tr-TR" dirty="0" smtClean="0"/>
              <a:t>.</a:t>
            </a:r>
          </a:p>
          <a:p>
            <a:pPr marL="0" indent="0">
              <a:buNone/>
            </a:pPr>
            <a:r>
              <a:rPr lang="tr-TR" dirty="0" smtClean="0"/>
              <a:t>	Büfe </a:t>
            </a:r>
            <a:r>
              <a:rPr lang="tr-TR" dirty="0"/>
              <a:t>tek blok halinde düzenleniyorsa, üzerine yerleştirilecek yemekler belirli sıra takip etmelidir. Ayrı büfeler halinde düzenleniyorsa, büfelerde yemekler gruplandırılarak (ordövr büfesi, sıcak büfesi, tatlı ve meyve büfesi, içki büfesi vb.) yerleştirilmelidir. Diğer yandan yemeklerin tür ve sosları da ilgili yemeğin yanına konulmalıdır.</a:t>
            </a:r>
            <a:endParaRPr lang="tr-TR" dirty="0" smtClean="0"/>
          </a:p>
          <a:p>
            <a:pPr marL="0" indent="0">
              <a:buNone/>
            </a:pPr>
            <a:endParaRPr lang="tr-TR" dirty="0"/>
          </a:p>
        </p:txBody>
      </p:sp>
    </p:spTree>
    <p:extLst>
      <p:ext uri="{BB962C8B-B14F-4D97-AF65-F5344CB8AC3E}">
        <p14:creationId xmlns:p14="http://schemas.microsoft.com/office/powerpoint/2010/main" val="25731891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6120680"/>
          </a:xfrm>
        </p:spPr>
        <p:txBody>
          <a:bodyPr>
            <a:normAutofit fontScale="70000" lnSpcReduction="20000"/>
          </a:bodyPr>
          <a:lstStyle/>
          <a:p>
            <a:pPr marL="0" indent="0">
              <a:buNone/>
            </a:pPr>
            <a:r>
              <a:rPr lang="tr-TR" dirty="0">
                <a:solidFill>
                  <a:srgbClr val="C00000"/>
                </a:solidFill>
              </a:rPr>
              <a:t>Bu yerleştirme aşamasında şu hususlara dikkat edilmelidir. </a:t>
            </a:r>
            <a:endParaRPr lang="tr-TR" dirty="0" smtClean="0">
              <a:solidFill>
                <a:srgbClr val="C00000"/>
              </a:solidFill>
            </a:endParaRPr>
          </a:p>
          <a:p>
            <a:pPr marL="0" indent="0">
              <a:buNone/>
            </a:pPr>
            <a:r>
              <a:rPr lang="tr-TR" dirty="0" smtClean="0"/>
              <a:t>• </a:t>
            </a:r>
            <a:r>
              <a:rPr lang="tr-TR" dirty="0"/>
              <a:t>Büfeye aynı yemekten birkaç tane konulacaksa, uygun aralıklarla dağıtılmasına, </a:t>
            </a:r>
            <a:endParaRPr lang="tr-TR" dirty="0" smtClean="0"/>
          </a:p>
          <a:p>
            <a:pPr marL="0" indent="0">
              <a:buNone/>
            </a:pPr>
            <a:r>
              <a:rPr lang="tr-TR" dirty="0" smtClean="0"/>
              <a:t>• </a:t>
            </a:r>
            <a:r>
              <a:rPr lang="tr-TR" dirty="0"/>
              <a:t>Büfe çift girişli olarak düzenleniyorsa, yemekle karşılıklı konulmasına ve büfeye konulan dekorasyonlar büfeye dağıtılarak yerleştirilmesine, </a:t>
            </a:r>
            <a:endParaRPr lang="tr-TR" dirty="0" smtClean="0"/>
          </a:p>
          <a:p>
            <a:pPr marL="0" indent="0">
              <a:buNone/>
            </a:pPr>
            <a:r>
              <a:rPr lang="tr-TR" dirty="0" smtClean="0"/>
              <a:t>• </a:t>
            </a:r>
            <a:r>
              <a:rPr lang="tr-TR" dirty="0"/>
              <a:t>Duvara bitişik büfelerde büyük ve yüksek kapların arkaya konulmasına, </a:t>
            </a:r>
            <a:endParaRPr lang="tr-TR" dirty="0" smtClean="0"/>
          </a:p>
          <a:p>
            <a:pPr marL="0" indent="0">
              <a:buNone/>
            </a:pPr>
            <a:r>
              <a:rPr lang="tr-TR" dirty="0" smtClean="0"/>
              <a:t>• </a:t>
            </a:r>
            <a:r>
              <a:rPr lang="tr-TR" dirty="0"/>
              <a:t>Büfenin ana temasını oluşturan gösterişli yemekler büfenin orasına gelecek şekilde ve diğer yemeklerin bu ana yemeğin etrafında sergilenmesine</a:t>
            </a:r>
            <a:r>
              <a:rPr lang="tr-TR" dirty="0" smtClean="0"/>
              <a:t>,</a:t>
            </a:r>
          </a:p>
          <a:p>
            <a:pPr marL="0" indent="0">
              <a:buNone/>
            </a:pPr>
            <a:r>
              <a:rPr lang="tr-TR" dirty="0"/>
              <a:t>• Yan yana konulan yiyeceklerde renk armonisine, </a:t>
            </a:r>
            <a:endParaRPr lang="tr-TR" dirty="0" smtClean="0"/>
          </a:p>
          <a:p>
            <a:pPr marL="0" indent="0">
              <a:buNone/>
            </a:pPr>
            <a:r>
              <a:rPr lang="tr-TR" dirty="0" smtClean="0"/>
              <a:t>• </a:t>
            </a:r>
            <a:r>
              <a:rPr lang="tr-TR" dirty="0"/>
              <a:t>Tepsilerin veya yemek konulan kapların arkalarının, tabak veya benzer bir malzeme ile hafifçe kaldırılmasına, </a:t>
            </a:r>
            <a:endParaRPr lang="tr-TR" dirty="0" smtClean="0"/>
          </a:p>
          <a:p>
            <a:pPr marL="0" indent="0">
              <a:buNone/>
            </a:pPr>
            <a:r>
              <a:rPr lang="tr-TR" dirty="0" smtClean="0"/>
              <a:t>• </a:t>
            </a:r>
            <a:r>
              <a:rPr lang="tr-TR" dirty="0"/>
              <a:t>Yemeklerin bir sıra takip etmesine, </a:t>
            </a:r>
            <a:endParaRPr lang="tr-TR" dirty="0" smtClean="0"/>
          </a:p>
          <a:p>
            <a:pPr marL="0" indent="0">
              <a:buNone/>
            </a:pPr>
            <a:r>
              <a:rPr lang="tr-TR" dirty="0" smtClean="0"/>
              <a:t>• </a:t>
            </a:r>
            <a:r>
              <a:rPr lang="tr-TR" dirty="0"/>
              <a:t>Garnitürlerin ve gerekli servis malzemelerin ilgili yemeğin yanına konulmasına (maşa, kepçe, çatal vb.), </a:t>
            </a:r>
            <a:endParaRPr lang="tr-TR" dirty="0" smtClean="0"/>
          </a:p>
          <a:p>
            <a:pPr marL="0" indent="0">
              <a:buNone/>
            </a:pPr>
            <a:r>
              <a:rPr lang="tr-TR" dirty="0" smtClean="0"/>
              <a:t>• </a:t>
            </a:r>
            <a:r>
              <a:rPr lang="tr-TR" dirty="0"/>
              <a:t>Büfenin baş kısmına, ilgili yemek malzemelerinin (Soğuk büfesine, ordövr tabağı, sıcak büfesine ana yemek tabağı, tatlı ve meyve büfesine tatlı tabağı ve kaseler vb.) büfenin sonuna ise, ekmek, çatal ve bıçakların yerleştirilmesine özen gösterilmelidir. </a:t>
            </a:r>
          </a:p>
        </p:txBody>
      </p:sp>
    </p:spTree>
    <p:extLst>
      <p:ext uri="{BB962C8B-B14F-4D97-AF65-F5344CB8AC3E}">
        <p14:creationId xmlns:p14="http://schemas.microsoft.com/office/powerpoint/2010/main" val="4228175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760640"/>
          </a:xfrm>
        </p:spPr>
        <p:txBody>
          <a:bodyPr>
            <a:normAutofit fontScale="77500" lnSpcReduction="20000"/>
          </a:bodyPr>
          <a:lstStyle/>
          <a:p>
            <a:pPr marL="0" indent="0">
              <a:buNone/>
            </a:pPr>
            <a:r>
              <a:rPr lang="tr-TR" dirty="0">
                <a:solidFill>
                  <a:srgbClr val="C00000"/>
                </a:solidFill>
              </a:rPr>
              <a:t>4. Büfenin </a:t>
            </a:r>
            <a:r>
              <a:rPr lang="tr-TR" dirty="0" smtClean="0">
                <a:solidFill>
                  <a:srgbClr val="C00000"/>
                </a:solidFill>
              </a:rPr>
              <a:t>Dekorasyonu</a:t>
            </a:r>
          </a:p>
          <a:p>
            <a:pPr marL="0" indent="0">
              <a:buNone/>
            </a:pPr>
            <a:r>
              <a:rPr lang="tr-TR" dirty="0" smtClean="0"/>
              <a:t> 	Büfe </a:t>
            </a:r>
            <a:r>
              <a:rPr lang="tr-TR" dirty="0"/>
              <a:t>dekorasyonunu iki açıdan ele almak mümkündür. </a:t>
            </a:r>
            <a:endParaRPr lang="tr-TR" dirty="0" smtClean="0"/>
          </a:p>
          <a:p>
            <a:pPr marL="0" indent="0">
              <a:buNone/>
            </a:pPr>
            <a:r>
              <a:rPr lang="tr-TR" dirty="0" smtClean="0"/>
              <a:t>Bunlardan </a:t>
            </a:r>
            <a:r>
              <a:rPr lang="tr-TR" dirty="0"/>
              <a:t>birincisi, büfeye konulacak yemeklerin dekoratif şekilde hazırlanmasıdır. İkinci olarak büfe için özel dekor malzemeleri kullanılarak büfenin gösterişli olması sağlanmaya çalışılır. Amaç, önce göze sonra mideye hitap etmektir. Ancak, süsleme ve dekorda suni boyalardan kaçınılmalıdır. Büfe dekorasyonu için her şeyden önce amaca uygun bir konu seçilmelidir. Seçilen konu masa dekorasyonu ve yemeklerin teşhirinde kullanılmalıdır</a:t>
            </a:r>
            <a:r>
              <a:rPr lang="tr-TR" dirty="0" smtClean="0"/>
              <a:t>.</a:t>
            </a:r>
          </a:p>
          <a:p>
            <a:pPr marL="0" indent="0">
              <a:buNone/>
            </a:pPr>
            <a:r>
              <a:rPr lang="tr-TR" dirty="0" smtClean="0"/>
              <a:t>	Büfeye </a:t>
            </a:r>
            <a:r>
              <a:rPr lang="tr-TR" dirty="0"/>
              <a:t>canlılık kazandırmak için spot ışıklar ile vurgulayıcı ışıklandırma yapılabilir. Ayrıca büfeye konan yiyecekler kendi dekorları dışında; çeşitli heykeller, maketler, şeker ve meyve sepetleri, yelpaze şeklinde katlanmış peçeteler, çiçek demetleri ile de zenginleştirilebilir.</a:t>
            </a:r>
          </a:p>
        </p:txBody>
      </p:sp>
    </p:spTree>
    <p:extLst>
      <p:ext uri="{BB962C8B-B14F-4D97-AF65-F5344CB8AC3E}">
        <p14:creationId xmlns:p14="http://schemas.microsoft.com/office/powerpoint/2010/main" val="185780353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987</TotalTime>
  <Words>1095</Words>
  <Application>Microsoft Office PowerPoint</Application>
  <PresentationFormat>Ekran Gösterisi (4:3)</PresentationFormat>
  <Paragraphs>180</Paragraphs>
  <Slides>18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18</vt:i4>
      </vt:variant>
    </vt:vector>
  </HeadingPairs>
  <TitlesOfParts>
    <vt:vector size="21" baseType="lpstr">
      <vt:lpstr>Arial</vt:lpstr>
      <vt:lpstr>Calibri</vt:lpstr>
      <vt:lpstr>Ofis Teması</vt:lpstr>
      <vt:lpstr>11.HAFTA Büfe-Kokteyl-Toplantı Organizasyonu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6.HAFTA Oda fiyatlandırması ve çeşitli fiyatlandırma yöntemleri</dc:title>
  <dc:creator>ASUS</dc:creator>
  <cp:lastModifiedBy>seyitAliçelik</cp:lastModifiedBy>
  <cp:revision>81</cp:revision>
  <dcterms:created xsi:type="dcterms:W3CDTF">2021-03-29T09:39:20Z</dcterms:created>
  <dcterms:modified xsi:type="dcterms:W3CDTF">2023-12-15T09:41:54Z</dcterms:modified>
</cp:coreProperties>
</file>